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2"/>
  </p:notesMasterIdLst>
  <p:sldIdLst>
    <p:sldId id="256" r:id="rId2"/>
    <p:sldId id="284" r:id="rId3"/>
    <p:sldId id="285" r:id="rId4"/>
    <p:sldId id="275" r:id="rId5"/>
    <p:sldId id="274" r:id="rId6"/>
    <p:sldId id="286" r:id="rId7"/>
    <p:sldId id="287" r:id="rId8"/>
    <p:sldId id="291" r:id="rId9"/>
    <p:sldId id="289" r:id="rId10"/>
    <p:sldId id="276" r:id="rId11"/>
    <p:sldId id="270" r:id="rId12"/>
    <p:sldId id="271" r:id="rId13"/>
    <p:sldId id="267" r:id="rId14"/>
    <p:sldId id="268" r:id="rId15"/>
    <p:sldId id="269" r:id="rId16"/>
    <p:sldId id="259" r:id="rId17"/>
    <p:sldId id="260" r:id="rId18"/>
    <p:sldId id="261" r:id="rId19"/>
    <p:sldId id="262" r:id="rId20"/>
    <p:sldId id="282" r:id="rId21"/>
    <p:sldId id="288" r:id="rId22"/>
    <p:sldId id="273" r:id="rId23"/>
    <p:sldId id="263" r:id="rId24"/>
    <p:sldId id="279" r:id="rId25"/>
    <p:sldId id="278" r:id="rId26"/>
    <p:sldId id="283" r:id="rId27"/>
    <p:sldId id="280" r:id="rId28"/>
    <p:sldId id="281" r:id="rId29"/>
    <p:sldId id="266" r:id="rId30"/>
    <p:sldId id="277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00CC00"/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5830" autoAdjust="0"/>
  </p:normalViewPr>
  <p:slideViewPr>
    <p:cSldViewPr snapToGrid="0">
      <p:cViewPr>
        <p:scale>
          <a:sx n="70" d="100"/>
          <a:sy n="70" d="100"/>
        </p:scale>
        <p:origin x="536" y="-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gif>
</file>

<file path=ppt/media/image16.gif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EFBC034E-749A-410B-AECD-30366A8DD5CF}" type="datetimeFigureOut">
              <a:rPr lang="he-IL" smtClean="0"/>
              <a:t>ט'/אייר/תשפ"ג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B4476B53-1DC2-4526-9724-481D165EEAB4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70415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מאמר זה מציע סוג של ארכיטקטורות רשת המאפשרות למפתח לבחור ספציפית רשת קטנה התואמת את מגבלות המשאבים (שהייה, גודל) עבור היישום שלהם</a:t>
            </a:r>
          </a:p>
          <a:p>
            <a:r>
              <a:rPr lang="en-US" dirty="0" err="1"/>
              <a:t>MobileNets</a:t>
            </a:r>
            <a:r>
              <a:rPr lang="en-US" dirty="0"/>
              <a:t> </a:t>
            </a:r>
            <a:r>
              <a:rPr lang="he-IL" dirty="0"/>
              <a:t>מתמקדות בעיקר באופטימיזציה של זמן אחזור אך גם מניבות רשתות קטנות.</a:t>
            </a:r>
          </a:p>
          <a:p>
            <a:r>
              <a:rPr lang="he-IL" dirty="0"/>
              <a:t>(הציג הרבה רשתות שמצמצמות כל מיני דברים, לא קשור אלינו) מציג עוד דרכים, לא יודעת אם רלוונטי.</a:t>
            </a:r>
          </a:p>
          <a:p>
            <a:r>
              <a:rPr lang="he-IL" dirty="0"/>
              <a:t>? מה להשאיר? לא הסביר במה שלנו מיוחד </a:t>
            </a:r>
            <a:r>
              <a:rPr lang="he-IL" dirty="0" err="1"/>
              <a:t>ככ</a:t>
            </a:r>
            <a:r>
              <a:rPr lang="he-IL" dirty="0"/>
              <a:t> חוץ מהמהירות, מה רלוונטי?</a:t>
            </a:r>
          </a:p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76B53-1DC2-4526-9724-481D165EEAB4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853498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28 שכבות </a:t>
            </a:r>
            <a:r>
              <a:rPr lang="he-IL" dirty="0" err="1"/>
              <a:t>קונבולוציה</a:t>
            </a:r>
            <a:r>
              <a:rPr lang="he-IL" dirty="0"/>
              <a:t> אצלנו אם מחשבית בנפרד </a:t>
            </a:r>
            <a:r>
              <a:rPr lang="he-IL" dirty="0" err="1"/>
              <a:t>דפוויז</a:t>
            </a:r>
            <a:r>
              <a:rPr lang="he-IL" dirty="0"/>
              <a:t> </a:t>
            </a:r>
            <a:r>
              <a:rPr lang="he-IL" dirty="0" err="1"/>
              <a:t>ופויינטוויז</a:t>
            </a:r>
            <a:endParaRPr lang="en-US" dirty="0"/>
          </a:p>
          <a:p>
            <a:r>
              <a:rPr lang="en-US" dirty="0" err="1"/>
              <a:t>Googlenet</a:t>
            </a:r>
            <a:r>
              <a:rPr lang="en-US" dirty="0"/>
              <a:t>-</a:t>
            </a:r>
            <a:endParaRPr lang="he-IL" dirty="0"/>
          </a:p>
          <a:p>
            <a:r>
              <a:rPr lang="he-IL" dirty="0"/>
              <a:t>22 שכבות </a:t>
            </a:r>
            <a:r>
              <a:rPr lang="he-IL" dirty="0" err="1"/>
              <a:t>קונבולוציה</a:t>
            </a:r>
            <a:endParaRPr lang="en-US" dirty="0"/>
          </a:p>
          <a:p>
            <a:r>
              <a:rPr lang="en-US" dirty="0"/>
              <a:t>Vgg16-</a:t>
            </a:r>
          </a:p>
          <a:p>
            <a:r>
              <a:rPr lang="he-IL" dirty="0"/>
              <a:t>16 שכבות </a:t>
            </a:r>
            <a:r>
              <a:rPr lang="he-IL" dirty="0" err="1"/>
              <a:t>קונבולוציה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76B53-1DC2-4526-9724-481D165EEAB4}" type="slidenum">
              <a:rPr lang="he-IL" smtClean="0"/>
              <a:t>26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085026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Coco- </a:t>
            </a:r>
            <a:r>
              <a:rPr lang="he-IL" dirty="0"/>
              <a:t>זיהוי אובייקטים</a:t>
            </a:r>
          </a:p>
          <a:p>
            <a:r>
              <a:rPr lang="he-IL" dirty="0"/>
              <a:t>עובדים על </a:t>
            </a:r>
            <a:r>
              <a:rPr lang="en-US" dirty="0" err="1"/>
              <a:t>meen</a:t>
            </a:r>
            <a:r>
              <a:rPr lang="en-US" dirty="0"/>
              <a:t> average </a:t>
            </a:r>
            <a:r>
              <a:rPr lang="en-US" dirty="0" err="1"/>
              <a:t>presition</a:t>
            </a:r>
            <a:endParaRPr lang="he-IL" dirty="0"/>
          </a:p>
          <a:p>
            <a:r>
              <a:rPr lang="he-IL" dirty="0"/>
              <a:t>סכומים עבור כל </a:t>
            </a:r>
            <a:r>
              <a:rPr lang="en-US" dirty="0"/>
              <a:t>class</a:t>
            </a:r>
            <a:r>
              <a:rPr lang="he-IL" dirty="0"/>
              <a:t> נגיד אוטובוסים- כמה אוטובוסים שזיהיתי הם באמת אוטובוסים,</a:t>
            </a:r>
          </a:p>
          <a:p>
            <a:r>
              <a:rPr lang="he-IL" dirty="0" err="1"/>
              <a:t>סוכמים</a:t>
            </a:r>
            <a:r>
              <a:rPr lang="he-IL" dirty="0"/>
              <a:t> עבור כל המחלקות ומחלקים במספר המחלקות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76B53-1DC2-4526-9724-481D165EEAB4}" type="slidenum">
              <a:rPr lang="he-IL" smtClean="0"/>
              <a:t>27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710661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אנו מאמנים את </a:t>
            </a:r>
            <a:r>
              <a:rPr lang="en-US" dirty="0" err="1"/>
              <a:t>MobileNet</a:t>
            </a:r>
            <a:r>
              <a:rPr lang="en-US" dirty="0"/>
              <a:t> </a:t>
            </a:r>
            <a:r>
              <a:rPr lang="he-IL" dirty="0"/>
              <a:t>לזיהוי דק במערך הנתונים של </a:t>
            </a:r>
            <a:r>
              <a:rPr lang="en-US" dirty="0"/>
              <a:t>Stanford Dogs [17]. </a:t>
            </a:r>
            <a:r>
              <a:rPr lang="he-IL" dirty="0"/>
              <a:t>אנו מרחיבים את הגישה של [18] ואוספים מערך אימונים גדול עוד יותר אך רועש מ-[18] מהאינטרנט. אנו משתמשים בנתוני האינטרנט הרועשים כדי לאמן מראש מודל זיהוי כלבים עדין ולאחר מכן כוונון עדין של המודל בערכת האימונים של כלבי סטנפורד. התוצאות על ערכת המבחנים של </a:t>
            </a:r>
            <a:r>
              <a:rPr lang="en-US" dirty="0"/>
              <a:t>Stanford Dogs </a:t>
            </a:r>
            <a:r>
              <a:rPr lang="he-IL" dirty="0"/>
              <a:t>מופיעות בטבלה 10. </a:t>
            </a:r>
            <a:r>
              <a:rPr lang="en-US" dirty="0" err="1"/>
              <a:t>MobileNet</a:t>
            </a:r>
            <a:r>
              <a:rPr lang="en-US" dirty="0"/>
              <a:t> </a:t>
            </a:r>
            <a:r>
              <a:rPr lang="he-IL" dirty="0"/>
              <a:t>יכולה כמעט להשיג את התוצאות המתקדמת ביותר מ-[18] בחישוב ובגודל מופחתים מאוד.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76B53-1DC2-4526-9724-481D165EEAB4}" type="slidenum">
              <a:rPr lang="he-IL" smtClean="0"/>
              <a:t>28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13636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סיכום-</a:t>
            </a:r>
          </a:p>
          <a:p>
            <a:r>
              <a:rPr lang="he-IL" dirty="0"/>
              <a:t>הצלחנו למצוא מודל שמייעל מאוד את המהירות והגודל כאשר הדיוק שלו או דומה או קטן אבל בצורה לא משמעותית ביחד </a:t>
            </a:r>
            <a:r>
              <a:rPr lang="he-IL" dirty="0" err="1"/>
              <a:t>ויעול</a:t>
            </a:r>
            <a:r>
              <a:rPr lang="he-IL" dirty="0"/>
              <a:t>.</a:t>
            </a:r>
          </a:p>
          <a:p>
            <a:r>
              <a:rPr lang="he-IL" dirty="0"/>
              <a:t>למעשה אפשר להגיד שהם "סתם" הורידו </a:t>
            </a:r>
            <a:r>
              <a:rPr lang="he-IL" dirty="0" err="1"/>
              <a:t>מימדים</a:t>
            </a:r>
            <a:r>
              <a:rPr lang="he-IL" dirty="0"/>
              <a:t> אבל הם הצליחו לעשות את זה בצורה שלא תפגע כמעט בדיוק</a:t>
            </a:r>
          </a:p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76B53-1DC2-4526-9724-481D165EEAB4}" type="slidenum">
              <a:rPr lang="he-IL" smtClean="0"/>
              <a:t>29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76899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המטרה- לייצר ארכיטקטורות שמספקות דיוק גבוהה יחסית במקביל לחישוביות נמוכה</a:t>
            </a:r>
          </a:p>
          <a:p>
            <a:r>
              <a:rPr lang="he-IL" dirty="0"/>
              <a:t>הייתה פריצה בתחום, כולם ניסו לשפר דיוק, הרשתות היו גדולות, כבדות ולא יעילות,</a:t>
            </a:r>
          </a:p>
          <a:p>
            <a:r>
              <a:rPr lang="he-IL" dirty="0"/>
              <a:t>לפעמים צריך זיהוי בזמן מהיר על פלטפורמה מוגבלת במשאבים ואז זה בעייתי</a:t>
            </a:r>
          </a:p>
          <a:p>
            <a:r>
              <a:rPr lang="he-IL" dirty="0"/>
              <a:t>מאמר זה מתאר ארכיטקטורת רשת יעילה על מנת לבנות מודלים קטנים עם זמן השהיה נמוך שניתן להתאים בקלות לדרישות התכנון עבור יישומי ראייה ניידים</a:t>
            </a:r>
          </a:p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76B53-1DC2-4526-9724-481D165EEAB4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91160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בשביל לבנות רשת נוירונים שמבדילה בין מגוון רחב של פריטים</a:t>
            </a:r>
            <a:r>
              <a:rPr lang="en-US" dirty="0"/>
              <a:t> </a:t>
            </a:r>
            <a:r>
              <a:rPr lang="he-IL" dirty="0"/>
              <a:t>אנחנו רוצים לבנות שכבות רחבות עם הרבה נוירונים.</a:t>
            </a:r>
          </a:p>
          <a:p>
            <a:r>
              <a:rPr lang="he-IL" dirty="0"/>
              <a:t>השכבה הראשונה שלנו היא תמונה (מס פיקסלים*מס פיקסלים*3), בכל שכבה מכפילים את השכבה הקודמת במספר </a:t>
            </a:r>
            <a:r>
              <a:rPr lang="he-IL" dirty="0" err="1"/>
              <a:t>קרנלים</a:t>
            </a:r>
            <a:r>
              <a:rPr lang="he-IL" dirty="0"/>
              <a:t>, כמות </a:t>
            </a:r>
            <a:r>
              <a:rPr lang="he-IL" dirty="0" err="1"/>
              <a:t>הקרנלים</a:t>
            </a:r>
            <a:r>
              <a:rPr lang="he-IL" dirty="0"/>
              <a:t> יקבעו את מס הערוצים של השכבה הבאה.</a:t>
            </a:r>
          </a:p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76B53-1DC2-4526-9724-481D165EEAB4}" type="slidenum">
              <a:rPr lang="he-IL" smtClean="0"/>
              <a:t>11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45268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שכבה </a:t>
            </a:r>
            <a:r>
              <a:rPr lang="en-US" dirty="0"/>
              <a:t>L</a:t>
            </a:r>
            <a:r>
              <a:rPr lang="he-IL" dirty="0"/>
              <a:t> ברשת מורכבת ממספר ערוצים, כל אחד מהם הוא מכפלה של אחד </a:t>
            </a:r>
            <a:r>
              <a:rPr lang="he-IL" dirty="0" err="1"/>
              <a:t>הקרנלים</a:t>
            </a:r>
            <a:r>
              <a:rPr lang="he-IL" dirty="0"/>
              <a:t> בשכבה הקודמת.</a:t>
            </a: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אז החישוב שנצטרך בשביל ליצור את השכבה הבאה הוא:</a:t>
            </a: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נחלק את </a:t>
            </a:r>
            <a:r>
              <a:rPr lang="he-IL" dirty="0" err="1"/>
              <a:t>הקונבולוציה</a:t>
            </a:r>
            <a:r>
              <a:rPr lang="he-IL" dirty="0"/>
              <a:t> הסטנדרטית לשני צעדים נפרדים:</a:t>
            </a:r>
          </a:p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76B53-1DC2-4526-9724-481D165EEAB4}" type="slidenum">
              <a:rPr lang="he-IL" smtClean="0"/>
              <a:t>12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35806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יש דברים שאפשר ללמוד רק אם מחברים </a:t>
            </a:r>
            <a:r>
              <a:rPr lang="he-IL" dirty="0" err="1"/>
              <a:t>מידעים</a:t>
            </a:r>
            <a:r>
              <a:rPr lang="he-IL" dirty="0"/>
              <a:t> שונים, כל ערוץ לומד </a:t>
            </a:r>
            <a:r>
              <a:rPr lang="he-IL" dirty="0" err="1"/>
              <a:t>חלר</a:t>
            </a:r>
            <a:r>
              <a:rPr lang="he-IL" dirty="0"/>
              <a:t> </a:t>
            </a:r>
            <a:r>
              <a:rPr lang="he-IL" dirty="0" err="1"/>
              <a:t>מסויים</a:t>
            </a:r>
            <a:r>
              <a:rPr lang="he-IL" dirty="0"/>
              <a:t> או פרמטרים </a:t>
            </a:r>
            <a:r>
              <a:rPr lang="he-IL" dirty="0" err="1"/>
              <a:t>מסויימים</a:t>
            </a:r>
            <a:r>
              <a:rPr lang="he-IL" dirty="0"/>
              <a:t> ובשביל לראות את התמונה השלמה המידע חייב להתערבב</a:t>
            </a:r>
          </a:p>
          <a:p>
            <a:endParaRPr lang="he-IL" dirty="0"/>
          </a:p>
          <a:p>
            <a:r>
              <a:rPr lang="he-IL" dirty="0"/>
              <a:t>הכפלה של כל אחד מהפילטרים בערוץ בודד מהשכבה הקודמת.</a:t>
            </a:r>
          </a:p>
          <a:p>
            <a:r>
              <a:rPr lang="he-IL" dirty="0"/>
              <a:t>החישוב עבור פעולה זאת:</a:t>
            </a:r>
          </a:p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76B53-1DC2-4526-9724-481D165EEAB4}" type="slidenum">
              <a:rPr lang="he-IL" smtClean="0"/>
              <a:t>13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735208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אם נחליף את </a:t>
            </a:r>
            <a:r>
              <a:rPr lang="he-IL" dirty="0" err="1"/>
              <a:t>הקונבולוציה</a:t>
            </a:r>
            <a:r>
              <a:rPr lang="he-IL" dirty="0"/>
              <a:t> הסטנדרטית ב </a:t>
            </a:r>
            <a:r>
              <a:rPr lang="en-US" dirty="0" err="1"/>
              <a:t>depthwise</a:t>
            </a:r>
            <a:r>
              <a:rPr lang="en-US" dirty="0"/>
              <a:t> convolution </a:t>
            </a:r>
            <a:r>
              <a:rPr lang="he-IL" dirty="0"/>
              <a:t> ניתקל בבעיה שבא </a:t>
            </a:r>
            <a:r>
              <a:rPr lang="he-IL" dirty="0" err="1"/>
              <a:t>ההמידע</a:t>
            </a:r>
            <a:r>
              <a:rPr lang="he-IL" dirty="0"/>
              <a:t> של כל שכבה נשאר אצלה ולא מתערבב.</a:t>
            </a:r>
          </a:p>
          <a:p>
            <a:r>
              <a:rPr lang="he-IL" dirty="0"/>
              <a:t>הפתרון הוא להעביר את השכבה </a:t>
            </a:r>
            <a:r>
              <a:rPr lang="he-IL" dirty="0" err="1"/>
              <a:t>קונבולוציה</a:t>
            </a:r>
            <a:r>
              <a:rPr lang="he-IL" dirty="0"/>
              <a:t> נוספת שתאחד עבור כל "פיקסל" את כל הערוצים שלו.</a:t>
            </a:r>
          </a:p>
          <a:p>
            <a:r>
              <a:rPr lang="he-IL" dirty="0"/>
              <a:t>החישוב עבור פעולה זו:</a:t>
            </a:r>
          </a:p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76B53-1DC2-4526-9724-481D165EEAB4}" type="slidenum">
              <a:rPr lang="he-IL" smtClean="0"/>
              <a:t>14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319156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he-IL" sz="1800" dirty="0"/>
          </a:p>
          <a:p>
            <a:r>
              <a:rPr lang="he-IL" dirty="0"/>
              <a:t>הפרדה של </a:t>
            </a:r>
            <a:r>
              <a:rPr lang="he-IL" dirty="0" err="1"/>
              <a:t>הקונבולוציה</a:t>
            </a:r>
            <a:r>
              <a:rPr lang="he-IL" dirty="0"/>
              <a:t> הסטנדרטית לשני צעדים נפרדים,</a:t>
            </a:r>
            <a:r>
              <a:rPr lang="en-US" dirty="0" err="1"/>
              <a:t>depthwise</a:t>
            </a:r>
            <a:r>
              <a:rPr lang="en-US" dirty="0"/>
              <a:t> convolution </a:t>
            </a:r>
            <a:r>
              <a:rPr lang="he-IL" dirty="0"/>
              <a:t> ו - </a:t>
            </a:r>
            <a:r>
              <a:rPr lang="en-US" dirty="0" err="1"/>
              <a:t>depthwise</a:t>
            </a:r>
            <a:r>
              <a:rPr lang="en-US" dirty="0"/>
              <a:t> convolution </a:t>
            </a:r>
            <a:endParaRPr lang="he-IL" dirty="0"/>
          </a:p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76B53-1DC2-4526-9724-481D165EEAB4}" type="slidenum">
              <a:rPr lang="he-IL" smtClean="0"/>
              <a:t>16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583839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השכבה הראשונה היא </a:t>
            </a:r>
            <a:r>
              <a:rPr lang="en-US" sz="1200" dirty="0"/>
              <a:t>full convolution</a:t>
            </a:r>
            <a:endParaRPr lang="he-IL" dirty="0"/>
          </a:p>
          <a:p>
            <a:r>
              <a:rPr lang="he-IL" dirty="0"/>
              <a:t>כל השכבות הן </a:t>
            </a:r>
            <a:r>
              <a:rPr lang="en-US" sz="1200" dirty="0" err="1"/>
              <a:t>depthwise</a:t>
            </a:r>
            <a:r>
              <a:rPr lang="en-US" sz="1200" dirty="0"/>
              <a:t> separable convolutions</a:t>
            </a:r>
            <a:endParaRPr lang="he-IL" sz="1200" dirty="0"/>
          </a:p>
          <a:p>
            <a:r>
              <a:rPr lang="he-IL" dirty="0"/>
              <a:t>כל השכבות עוקבות </a:t>
            </a:r>
            <a:r>
              <a:rPr lang="en-US" dirty="0" err="1"/>
              <a:t>batchnorm</a:t>
            </a:r>
            <a:r>
              <a:rPr lang="en-US" dirty="0"/>
              <a:t> </a:t>
            </a:r>
            <a:r>
              <a:rPr lang="he-IL" dirty="0"/>
              <a:t> ואי-לינאריות של </a:t>
            </a:r>
            <a:r>
              <a:rPr lang="en-US" dirty="0" err="1"/>
              <a:t>ReLU</a:t>
            </a:r>
            <a:endParaRPr lang="he-IL" dirty="0"/>
          </a:p>
          <a:p>
            <a:r>
              <a:rPr lang="he-IL" dirty="0"/>
              <a:t>שכבה הסופית </a:t>
            </a:r>
            <a:r>
              <a:rPr lang="en-US" sz="1200" dirty="0"/>
              <a:t>fully connected </a:t>
            </a:r>
            <a:r>
              <a:rPr lang="he-IL" sz="1200" dirty="0"/>
              <a:t> , </a:t>
            </a:r>
            <a:r>
              <a:rPr lang="en-US" sz="1200" dirty="0"/>
              <a:t>into a </a:t>
            </a:r>
            <a:r>
              <a:rPr lang="en-US" sz="1200" dirty="0" err="1"/>
              <a:t>softmax</a:t>
            </a:r>
            <a:r>
              <a:rPr lang="en-US" sz="1200" dirty="0"/>
              <a:t> layer for classification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76B53-1DC2-4526-9724-481D165EEAB4}" type="slidenum">
              <a:rPr lang="he-IL" smtClean="0"/>
              <a:t>18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114926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גרף ראשון- בחירה של כל אחד מהזוגות של </a:t>
            </a:r>
            <a:r>
              <a:rPr lang="en-US" dirty="0"/>
              <a:t>a p</a:t>
            </a:r>
            <a:r>
              <a:rPr lang="he-IL" dirty="0"/>
              <a:t> רואים שיש עליה בדיוק אבל היא מתמתנת ככל שעולים במספר הפעולות.</a:t>
            </a:r>
          </a:p>
          <a:p>
            <a:r>
              <a:rPr lang="he-IL" dirty="0"/>
              <a:t>גרף שני- מציג את הדיוק ביחס לשינוי ברזולוציה.</a:t>
            </a:r>
          </a:p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76B53-1DC2-4526-9724-481D165EEAB4}" type="slidenum">
              <a:rPr lang="he-IL" smtClean="0"/>
              <a:t>25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29463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תמונה פנורמית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עמוד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עמודת 3 תמונ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1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0361D3F-6F3F-8FE7-595E-2AD66BCEA5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6266" y="680224"/>
            <a:ext cx="6574573" cy="3233854"/>
          </a:xfrm>
        </p:spPr>
        <p:txBody>
          <a:bodyPr>
            <a:noAutofit/>
          </a:bodyPr>
          <a:lstStyle/>
          <a:p>
            <a:pPr algn="ctr"/>
            <a:r>
              <a:rPr lang="en-US" sz="4000" dirty="0" err="1"/>
              <a:t>MobileNets</a:t>
            </a:r>
            <a:r>
              <a:rPr lang="en-US" sz="4000" dirty="0"/>
              <a:t>:</a:t>
            </a:r>
            <a:br>
              <a:rPr lang="en-US" sz="4000" dirty="0"/>
            </a:br>
            <a:r>
              <a:rPr lang="en-US" sz="4000" dirty="0"/>
              <a:t>Efficient Convolutional Neural Networks for Mobile Vision Applications</a:t>
            </a:r>
            <a:endParaRPr lang="he-IL" sz="4000" dirty="0"/>
          </a:p>
        </p:txBody>
      </p:sp>
    </p:spTree>
    <p:extLst>
      <p:ext uri="{BB962C8B-B14F-4D97-AF65-F5344CB8AC3E}">
        <p14:creationId xmlns:p14="http://schemas.microsoft.com/office/powerpoint/2010/main" val="2128113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5FFC881-A7B5-790A-C9D5-BCBDB5BD8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MobileNet</a:t>
            </a:r>
            <a:r>
              <a:rPr lang="en-US" dirty="0"/>
              <a:t> Architecture 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2830B37-1FB9-F121-C4B1-EDCDC9785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sz="4000" dirty="0"/>
              <a:t>1. </a:t>
            </a:r>
            <a:r>
              <a:rPr lang="en-US" sz="4000" dirty="0" err="1"/>
              <a:t>Depthwise</a:t>
            </a:r>
            <a:r>
              <a:rPr lang="en-US" sz="4000" dirty="0"/>
              <a:t> Separable Convolution</a:t>
            </a:r>
          </a:p>
          <a:p>
            <a:pPr marL="0" indent="0" algn="l" rtl="0">
              <a:buNone/>
            </a:pPr>
            <a:r>
              <a:rPr lang="en-US" sz="4000" dirty="0"/>
              <a:t>2. Width Multiplier: Thinner Models</a:t>
            </a:r>
          </a:p>
          <a:p>
            <a:pPr marL="0" indent="0" algn="l" rtl="0">
              <a:buNone/>
            </a:pPr>
            <a:r>
              <a:rPr lang="en-US" sz="4000" dirty="0"/>
              <a:t>3. Resolution Multiplier: Reduced Representation</a:t>
            </a:r>
            <a:endParaRPr lang="he-IL" sz="4000" dirty="0"/>
          </a:p>
        </p:txBody>
      </p:sp>
    </p:spTree>
    <p:extLst>
      <p:ext uri="{BB962C8B-B14F-4D97-AF65-F5344CB8AC3E}">
        <p14:creationId xmlns:p14="http://schemas.microsoft.com/office/powerpoint/2010/main" val="1771917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7DA4E23C-142F-464E-23D7-046A152AB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7095" y="2882819"/>
            <a:ext cx="5903980" cy="3639533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D5E46046-9CC4-E999-0E42-633CF8761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2770" y="394947"/>
            <a:ext cx="2648649" cy="1949954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496D822F-7EA3-76C4-3419-F34E6AD2CFF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050" t="3054"/>
          <a:stretch/>
        </p:blipFill>
        <p:spPr>
          <a:xfrm>
            <a:off x="4770567" y="386228"/>
            <a:ext cx="1926917" cy="2000134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3E2BC5D2-23E7-C880-6CB7-1722920227D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168"/>
          <a:stretch/>
        </p:blipFill>
        <p:spPr>
          <a:xfrm>
            <a:off x="7421434" y="386227"/>
            <a:ext cx="2359282" cy="2000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3643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ציין מיקום תוכן 2">
            <a:extLst>
              <a:ext uri="{FF2B5EF4-FFF2-40B4-BE49-F238E27FC236}">
                <a16:creationId xmlns:a16="http://schemas.microsoft.com/office/drawing/2014/main" id="{ECD844C0-29E3-39D3-0648-CD46200E604D}"/>
              </a:ext>
            </a:extLst>
          </p:cNvPr>
          <p:cNvSpPr txBox="1">
            <a:spLocks/>
          </p:cNvSpPr>
          <p:nvPr/>
        </p:nvSpPr>
        <p:spPr>
          <a:xfrm>
            <a:off x="2204245" y="4924424"/>
            <a:ext cx="8913811" cy="12477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r" defTabSz="914400" rtl="1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מציין מיקום תוכן 2">
                <a:extLst>
                  <a:ext uri="{FF2B5EF4-FFF2-40B4-BE49-F238E27FC236}">
                    <a16:creationId xmlns:a16="http://schemas.microsoft.com/office/drawing/2014/main" id="{61EA62C1-9194-760B-571C-7EB783AA047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46836" y="4307932"/>
                <a:ext cx="7298327" cy="124777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85000" lnSpcReduction="10000"/>
              </a:bodyPr>
              <a:lstStyle>
                <a:lvl1pPr marL="228600" indent="-228600" algn="r" defTabSz="914400" rtl="1" eaLnBrk="1" latinLnBrk="0" hangingPunct="1">
                  <a:lnSpc>
                    <a:spcPct val="120000"/>
                  </a:lnSpc>
                  <a:spcBef>
                    <a:spcPts val="1000"/>
                  </a:spcBef>
                  <a:buSzPct val="125000"/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r" defTabSz="914400" rtl="1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r" defTabSz="914400" rtl="1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r" defTabSz="914400" rtl="1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r" defTabSz="914400" rtl="1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r" defTabSz="914400" rtl="1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r" defTabSz="914400" rtl="1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r" defTabSz="914400" rtl="1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r" defTabSz="914400" rtl="1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e-IL" sz="64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640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640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he-IL" sz="6400" i="1" smtClean="0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he-IL" sz="64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640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640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he-IL" sz="640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he-IL" sz="640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he-IL" sz="6400" i="1" smtClean="0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he-IL" sz="64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640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640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he-IL" sz="6400" i="1" smtClean="0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he-IL" sz="64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640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640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he-IL" sz="640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he-IL" sz="6400" i="1" smtClean="0"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he-IL" dirty="0"/>
              </a:p>
            </p:txBody>
          </p:sp>
        </mc:Choice>
        <mc:Fallback xmlns="">
          <p:sp>
            <p:nvSpPr>
              <p:cNvPr id="7" name="מציין מיקום תוכן 2">
                <a:extLst>
                  <a:ext uri="{FF2B5EF4-FFF2-40B4-BE49-F238E27FC236}">
                    <a16:creationId xmlns:a16="http://schemas.microsoft.com/office/drawing/2014/main" id="{61EA62C1-9194-760B-571C-7EB783AA04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46836" y="4307932"/>
                <a:ext cx="7298327" cy="124777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The process of convolution in neural networks with a 3x3 kernel size">
            <a:extLst>
              <a:ext uri="{FF2B5EF4-FFF2-40B4-BE49-F238E27FC236}">
                <a16:creationId xmlns:a16="http://schemas.microsoft.com/office/drawing/2014/main" id="{217C4E19-79A5-EE61-832F-CEBB6682D9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9171" y="293039"/>
            <a:ext cx="6070394" cy="3414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תיבת טקסט 17">
            <a:extLst>
              <a:ext uri="{FF2B5EF4-FFF2-40B4-BE49-F238E27FC236}">
                <a16:creationId xmlns:a16="http://schemas.microsoft.com/office/drawing/2014/main" id="{77C31258-BCF1-BB15-5FAC-742E6136045C}"/>
              </a:ext>
            </a:extLst>
          </p:cNvPr>
          <p:cNvSpPr txBox="1"/>
          <p:nvPr/>
        </p:nvSpPr>
        <p:spPr>
          <a:xfrm>
            <a:off x="2746996" y="5894469"/>
            <a:ext cx="271767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Input feature map F</a:t>
            </a:r>
            <a:endParaRPr lang="he-IL" dirty="0"/>
          </a:p>
        </p:txBody>
      </p:sp>
      <p:sp>
        <p:nvSpPr>
          <p:cNvPr id="19" name="תיבת טקסט 18">
            <a:extLst>
              <a:ext uri="{FF2B5EF4-FFF2-40B4-BE49-F238E27FC236}">
                <a16:creationId xmlns:a16="http://schemas.microsoft.com/office/drawing/2014/main" id="{6C5C460A-567C-0413-E562-0C648EEB48D5}"/>
              </a:ext>
            </a:extLst>
          </p:cNvPr>
          <p:cNvSpPr txBox="1"/>
          <p:nvPr/>
        </p:nvSpPr>
        <p:spPr>
          <a:xfrm>
            <a:off x="8406070" y="5823242"/>
            <a:ext cx="1386822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Number of</a:t>
            </a:r>
          </a:p>
          <a:p>
            <a:pPr algn="ctr"/>
            <a:r>
              <a:rPr lang="en-US" b="1" dirty="0"/>
              <a:t>output</a:t>
            </a:r>
            <a:r>
              <a:rPr lang="en-US" dirty="0"/>
              <a:t> channel</a:t>
            </a:r>
            <a:endParaRPr lang="he-IL" dirty="0"/>
          </a:p>
        </p:txBody>
      </p:sp>
      <p:sp>
        <p:nvSpPr>
          <p:cNvPr id="20" name="תיבת טקסט 19">
            <a:extLst>
              <a:ext uri="{FF2B5EF4-FFF2-40B4-BE49-F238E27FC236}">
                <a16:creationId xmlns:a16="http://schemas.microsoft.com/office/drawing/2014/main" id="{A39E9617-60CC-AB57-0BA3-93AE6788FA51}"/>
              </a:ext>
            </a:extLst>
          </p:cNvPr>
          <p:cNvSpPr txBox="1"/>
          <p:nvPr/>
        </p:nvSpPr>
        <p:spPr>
          <a:xfrm>
            <a:off x="6178784" y="5842496"/>
            <a:ext cx="2262342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dirty="0"/>
              <a:t>spatial dimension of the kernel</a:t>
            </a:r>
            <a:endParaRPr lang="he-IL" sz="2000" dirty="0"/>
          </a:p>
        </p:txBody>
      </p:sp>
      <p:sp>
        <p:nvSpPr>
          <p:cNvPr id="21" name="סוגר מסולסל שמאלי 20">
            <a:extLst>
              <a:ext uri="{FF2B5EF4-FFF2-40B4-BE49-F238E27FC236}">
                <a16:creationId xmlns:a16="http://schemas.microsoft.com/office/drawing/2014/main" id="{49E2BD71-6581-E77A-AB98-DB7A61FBFE9E}"/>
              </a:ext>
            </a:extLst>
          </p:cNvPr>
          <p:cNvSpPr/>
          <p:nvPr/>
        </p:nvSpPr>
        <p:spPr>
          <a:xfrm rot="16200000">
            <a:off x="3546218" y="4526581"/>
            <a:ext cx="461664" cy="2058253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2" name="סוגר מסולסל שמאלי 21">
            <a:extLst>
              <a:ext uri="{FF2B5EF4-FFF2-40B4-BE49-F238E27FC236}">
                <a16:creationId xmlns:a16="http://schemas.microsoft.com/office/drawing/2014/main" id="{5886AAE7-449A-CE32-98FB-693969F49833}"/>
              </a:ext>
            </a:extLst>
          </p:cNvPr>
          <p:cNvSpPr/>
          <p:nvPr/>
        </p:nvSpPr>
        <p:spPr>
          <a:xfrm rot="16200000">
            <a:off x="7084335" y="4408098"/>
            <a:ext cx="451241" cy="2262342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3" name="סוגר מסולסל שמאלי 22">
            <a:extLst>
              <a:ext uri="{FF2B5EF4-FFF2-40B4-BE49-F238E27FC236}">
                <a16:creationId xmlns:a16="http://schemas.microsoft.com/office/drawing/2014/main" id="{A8056127-9257-7048-FCE3-D59ECD94002C}"/>
              </a:ext>
            </a:extLst>
          </p:cNvPr>
          <p:cNvSpPr/>
          <p:nvPr/>
        </p:nvSpPr>
        <p:spPr>
          <a:xfrm rot="16200000">
            <a:off x="8871912" y="5185134"/>
            <a:ext cx="451241" cy="693089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6" name="תיבת טקסט 25">
            <a:extLst>
              <a:ext uri="{FF2B5EF4-FFF2-40B4-BE49-F238E27FC236}">
                <a16:creationId xmlns:a16="http://schemas.microsoft.com/office/drawing/2014/main" id="{728B843B-A65C-7330-0201-C69709402B7C}"/>
              </a:ext>
            </a:extLst>
          </p:cNvPr>
          <p:cNvSpPr txBox="1"/>
          <p:nvPr/>
        </p:nvSpPr>
        <p:spPr>
          <a:xfrm>
            <a:off x="4867913" y="5906251"/>
            <a:ext cx="1193521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Number of</a:t>
            </a:r>
          </a:p>
          <a:p>
            <a:pPr algn="ctr"/>
            <a:r>
              <a:rPr lang="en-US" b="1" dirty="0"/>
              <a:t>input</a:t>
            </a:r>
            <a:r>
              <a:rPr lang="en-US" dirty="0"/>
              <a:t> channel</a:t>
            </a:r>
          </a:p>
        </p:txBody>
      </p:sp>
      <p:sp>
        <p:nvSpPr>
          <p:cNvPr id="27" name="סוגר מסולסל שמאלי 26">
            <a:extLst>
              <a:ext uri="{FF2B5EF4-FFF2-40B4-BE49-F238E27FC236}">
                <a16:creationId xmlns:a16="http://schemas.microsoft.com/office/drawing/2014/main" id="{4A2F82A5-24A4-EE67-6334-88065AD0CC55}"/>
              </a:ext>
            </a:extLst>
          </p:cNvPr>
          <p:cNvSpPr/>
          <p:nvPr/>
        </p:nvSpPr>
        <p:spPr>
          <a:xfrm rot="16200000">
            <a:off x="5248785" y="5209465"/>
            <a:ext cx="451241" cy="693089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B5B220BD-74C3-428D-1442-F54A72209F91}"/>
              </a:ext>
            </a:extLst>
          </p:cNvPr>
          <p:cNvSpPr txBox="1"/>
          <p:nvPr/>
        </p:nvSpPr>
        <p:spPr>
          <a:xfrm>
            <a:off x="2669589" y="3902247"/>
            <a:ext cx="6709558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Standard convolutions have the computational cost of: </a:t>
            </a:r>
            <a:endParaRPr lang="he-IL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5641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ECC6CEC-00AA-0DD8-3342-77E65F5B5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84763"/>
            <a:ext cx="9905998" cy="1478570"/>
          </a:xfrm>
        </p:spPr>
        <p:txBody>
          <a:bodyPr/>
          <a:lstStyle/>
          <a:p>
            <a:r>
              <a:rPr lang="en-US" dirty="0" err="1"/>
              <a:t>depthwise</a:t>
            </a:r>
            <a:r>
              <a:rPr lang="en-US" dirty="0"/>
              <a:t> convolution 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3B951A12-F5D7-FEE1-3FA8-21C06BF5A28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71501" y="2140351"/>
                <a:ext cx="5879327" cy="1084263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e-IL" sz="40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400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400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he-IL" sz="4000" i="1" smtClean="0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he-IL" sz="40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400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400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he-IL" sz="400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he-IL" sz="400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he-IL" sz="4000" i="1" smtClean="0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he-IL" sz="40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400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400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he-IL" sz="4000" i="1" smtClean="0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he-IL" sz="40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400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400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he-IL" sz="4000" dirty="0"/>
              </a:p>
              <a:p>
                <a:endParaRPr lang="he-IL" dirty="0"/>
              </a:p>
            </p:txBody>
          </p:sp>
        </mc:Choice>
        <mc:Fallback xmlns="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3B951A12-F5D7-FEE1-3FA8-21C06BF5A2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71501" y="2140351"/>
                <a:ext cx="5879327" cy="1084263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The process of convolution in neural networks with a 3x3 kernel size and 8 groups making it a depthwise convolution">
            <a:extLst>
              <a:ext uri="{FF2B5EF4-FFF2-40B4-BE49-F238E27FC236}">
                <a16:creationId xmlns:a16="http://schemas.microsoft.com/office/drawing/2014/main" id="{6CC59CD2-CB69-D17F-3CC2-94D0F8D9CC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391" y="1884419"/>
            <a:ext cx="6572956" cy="3697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קבוצה 25">
            <a:extLst>
              <a:ext uri="{FF2B5EF4-FFF2-40B4-BE49-F238E27FC236}">
                <a16:creationId xmlns:a16="http://schemas.microsoft.com/office/drawing/2014/main" id="{B6E0E2D2-E359-44CA-AE87-6AA2F9100DE7}"/>
              </a:ext>
            </a:extLst>
          </p:cNvPr>
          <p:cNvGrpSpPr/>
          <p:nvPr/>
        </p:nvGrpSpPr>
        <p:grpSpPr>
          <a:xfrm>
            <a:off x="7056237" y="2965874"/>
            <a:ext cx="2248751" cy="1123810"/>
            <a:chOff x="6248478" y="3524139"/>
            <a:chExt cx="2717678" cy="933456"/>
          </a:xfrm>
        </p:grpSpPr>
        <p:sp>
          <p:nvSpPr>
            <p:cNvPr id="14" name="תיבת טקסט 13">
              <a:extLst>
                <a:ext uri="{FF2B5EF4-FFF2-40B4-BE49-F238E27FC236}">
                  <a16:creationId xmlns:a16="http://schemas.microsoft.com/office/drawing/2014/main" id="{DA4E7EE2-B5AF-4EDF-2435-C1099699A5DD}"/>
                </a:ext>
              </a:extLst>
            </p:cNvPr>
            <p:cNvSpPr txBox="1"/>
            <p:nvPr/>
          </p:nvSpPr>
          <p:spPr>
            <a:xfrm>
              <a:off x="6248478" y="4088263"/>
              <a:ext cx="2717678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Input feature map F</a:t>
              </a:r>
              <a:endParaRPr lang="he-IL" dirty="0">
                <a:solidFill>
                  <a:schemeClr val="bg1"/>
                </a:solidFill>
              </a:endParaRPr>
            </a:p>
          </p:txBody>
        </p:sp>
        <p:sp>
          <p:nvSpPr>
            <p:cNvPr id="16" name="סוגר מסולסל שמאלי 15">
              <a:extLst>
                <a:ext uri="{FF2B5EF4-FFF2-40B4-BE49-F238E27FC236}">
                  <a16:creationId xmlns:a16="http://schemas.microsoft.com/office/drawing/2014/main" id="{4B4D2C6F-5285-88DF-6242-A183FE609811}"/>
                </a:ext>
              </a:extLst>
            </p:cNvPr>
            <p:cNvSpPr/>
            <p:nvPr/>
          </p:nvSpPr>
          <p:spPr>
            <a:xfrm rot="16200000">
              <a:off x="7046773" y="2725844"/>
              <a:ext cx="461664" cy="2058253"/>
            </a:xfrm>
            <a:prstGeom prst="leftBrac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20" name="קבוצה 19">
            <a:extLst>
              <a:ext uri="{FF2B5EF4-FFF2-40B4-BE49-F238E27FC236}">
                <a16:creationId xmlns:a16="http://schemas.microsoft.com/office/drawing/2014/main" id="{BE2FFD43-B525-EF0D-D9F3-74F8525EFFFE}"/>
              </a:ext>
            </a:extLst>
          </p:cNvPr>
          <p:cNvGrpSpPr/>
          <p:nvPr/>
        </p:nvGrpSpPr>
        <p:grpSpPr>
          <a:xfrm>
            <a:off x="9847537" y="3036572"/>
            <a:ext cx="1877936" cy="1600821"/>
            <a:chOff x="9680267" y="3507443"/>
            <a:chExt cx="2428103" cy="1446770"/>
          </a:xfrm>
        </p:grpSpPr>
        <p:sp>
          <p:nvSpPr>
            <p:cNvPr id="15" name="תיבת טקסט 14">
              <a:extLst>
                <a:ext uri="{FF2B5EF4-FFF2-40B4-BE49-F238E27FC236}">
                  <a16:creationId xmlns:a16="http://schemas.microsoft.com/office/drawing/2014/main" id="{DBD07FD7-997C-13C9-C75D-263C8A83A2F7}"/>
                </a:ext>
              </a:extLst>
            </p:cNvPr>
            <p:cNvSpPr txBox="1"/>
            <p:nvPr/>
          </p:nvSpPr>
          <p:spPr>
            <a:xfrm>
              <a:off x="9846028" y="4036290"/>
              <a:ext cx="2262342" cy="917923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spatial dimension of the kernel</a:t>
              </a:r>
              <a:endParaRPr lang="he-IL" sz="2000" dirty="0">
                <a:solidFill>
                  <a:schemeClr val="bg1"/>
                </a:solidFill>
              </a:endParaRPr>
            </a:p>
          </p:txBody>
        </p:sp>
        <p:sp>
          <p:nvSpPr>
            <p:cNvPr id="17" name="סוגר מסולסל שמאלי 16">
              <a:extLst>
                <a:ext uri="{FF2B5EF4-FFF2-40B4-BE49-F238E27FC236}">
                  <a16:creationId xmlns:a16="http://schemas.microsoft.com/office/drawing/2014/main" id="{311422E1-9B8E-6AD6-F0DC-752CB67C7713}"/>
                </a:ext>
              </a:extLst>
            </p:cNvPr>
            <p:cNvSpPr/>
            <p:nvPr/>
          </p:nvSpPr>
          <p:spPr>
            <a:xfrm rot="16200000">
              <a:off x="10585817" y="2601893"/>
              <a:ext cx="451241" cy="2262342"/>
            </a:xfrm>
            <a:prstGeom prst="leftBrac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21" name="תיבת טקסט 20">
            <a:extLst>
              <a:ext uri="{FF2B5EF4-FFF2-40B4-BE49-F238E27FC236}">
                <a16:creationId xmlns:a16="http://schemas.microsoft.com/office/drawing/2014/main" id="{2C492555-0E74-9320-49FC-4BF495915F4C}"/>
              </a:ext>
            </a:extLst>
          </p:cNvPr>
          <p:cNvSpPr txBox="1"/>
          <p:nvPr/>
        </p:nvSpPr>
        <p:spPr>
          <a:xfrm>
            <a:off x="8982718" y="3599226"/>
            <a:ext cx="1230041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Number of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input</a:t>
            </a:r>
            <a:r>
              <a:rPr lang="en-US" dirty="0">
                <a:solidFill>
                  <a:schemeClr val="bg1"/>
                </a:solidFill>
              </a:rPr>
              <a:t> channel</a:t>
            </a:r>
          </a:p>
        </p:txBody>
      </p:sp>
      <p:sp>
        <p:nvSpPr>
          <p:cNvPr id="22" name="סוגר מסולסל שמאלי 21">
            <a:extLst>
              <a:ext uri="{FF2B5EF4-FFF2-40B4-BE49-F238E27FC236}">
                <a16:creationId xmlns:a16="http://schemas.microsoft.com/office/drawing/2014/main" id="{37315C20-F51E-B53C-8521-71B044FA3AAC}"/>
              </a:ext>
            </a:extLst>
          </p:cNvPr>
          <p:cNvSpPr/>
          <p:nvPr/>
        </p:nvSpPr>
        <p:spPr>
          <a:xfrm rot="16200000">
            <a:off x="9123063" y="2953745"/>
            <a:ext cx="537769" cy="579639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182261BA-AEFB-E408-3783-6BC1C97D79D5}"/>
              </a:ext>
            </a:extLst>
          </p:cNvPr>
          <p:cNvSpPr txBox="1"/>
          <p:nvPr/>
        </p:nvSpPr>
        <p:spPr>
          <a:xfrm>
            <a:off x="7122835" y="1318161"/>
            <a:ext cx="4474436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</a:rPr>
              <a:t>depthwise</a:t>
            </a:r>
            <a:r>
              <a:rPr lang="en-US" sz="2400" dirty="0">
                <a:solidFill>
                  <a:schemeClr val="bg1"/>
                </a:solidFill>
              </a:rPr>
              <a:t> convolution have the computational cost of: </a:t>
            </a:r>
            <a:endParaRPr lang="he-IL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1351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8588894-092F-686C-790B-94AE74CE3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Pointwise convolution 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00303E99-A4D5-79C6-8B32-8A67B0FE815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203688" y="2249486"/>
                <a:ext cx="4304100" cy="1296601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e-IL" sz="48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480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480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he-IL" sz="4800" i="1" smtClean="0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he-IL" sz="48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480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480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he-IL" sz="480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he-IL" sz="480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he-IL" sz="480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he-IL" sz="4800" i="1" smtClean="0"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he-IL" sz="4800" dirty="0"/>
              </a:p>
            </p:txBody>
          </p:sp>
        </mc:Choice>
        <mc:Fallback xmlns="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00303E99-A4D5-79C6-8B32-8A67B0FE815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203688" y="2249486"/>
                <a:ext cx="4304100" cy="1296601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תמונה 4">
            <a:extLst>
              <a:ext uri="{FF2B5EF4-FFF2-40B4-BE49-F238E27FC236}">
                <a16:creationId xmlns:a16="http://schemas.microsoft.com/office/drawing/2014/main" id="{727540AB-CF56-81F7-B492-AD9CCF0AF2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572" r="3748" b="8292"/>
          <a:stretch/>
        </p:blipFill>
        <p:spPr>
          <a:xfrm>
            <a:off x="684212" y="1996727"/>
            <a:ext cx="6056139" cy="3541714"/>
          </a:xfrm>
          <a:prstGeom prst="rect">
            <a:avLst/>
          </a:prstGeom>
        </p:spPr>
      </p:pic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A2BED3DB-71BB-93B8-1DFE-F013F5701EEC}"/>
              </a:ext>
            </a:extLst>
          </p:cNvPr>
          <p:cNvSpPr txBox="1"/>
          <p:nvPr/>
        </p:nvSpPr>
        <p:spPr>
          <a:xfrm>
            <a:off x="7341294" y="3764880"/>
            <a:ext cx="271767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Input feature map F</a:t>
            </a:r>
            <a:endParaRPr lang="he-IL" dirty="0">
              <a:solidFill>
                <a:schemeClr val="bg1"/>
              </a:solidFill>
            </a:endParaRP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861F8840-E7DC-FCC4-FB8A-E0FDF6945BD2}"/>
              </a:ext>
            </a:extLst>
          </p:cNvPr>
          <p:cNvSpPr txBox="1"/>
          <p:nvPr/>
        </p:nvSpPr>
        <p:spPr>
          <a:xfrm>
            <a:off x="10332102" y="3649144"/>
            <a:ext cx="1386822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Number of kernels</a:t>
            </a:r>
          </a:p>
        </p:txBody>
      </p:sp>
      <p:sp>
        <p:nvSpPr>
          <p:cNvPr id="8" name="סוגר מסולסל שמאלי 7">
            <a:extLst>
              <a:ext uri="{FF2B5EF4-FFF2-40B4-BE49-F238E27FC236}">
                <a16:creationId xmlns:a16="http://schemas.microsoft.com/office/drawing/2014/main" id="{13304926-80B7-F787-82BB-FE329CDA86D1}"/>
              </a:ext>
            </a:extLst>
          </p:cNvPr>
          <p:cNvSpPr/>
          <p:nvPr/>
        </p:nvSpPr>
        <p:spPr>
          <a:xfrm rot="16200000">
            <a:off x="8140516" y="2396992"/>
            <a:ext cx="461664" cy="2058253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סוגר מסולסל שמאלי 9">
            <a:extLst>
              <a:ext uri="{FF2B5EF4-FFF2-40B4-BE49-F238E27FC236}">
                <a16:creationId xmlns:a16="http://schemas.microsoft.com/office/drawing/2014/main" id="{86AEF6B3-84EC-B423-DE29-D510C9A7FAF0}"/>
              </a:ext>
            </a:extLst>
          </p:cNvPr>
          <p:cNvSpPr/>
          <p:nvPr/>
        </p:nvSpPr>
        <p:spPr>
          <a:xfrm rot="16200000">
            <a:off x="10723012" y="3066701"/>
            <a:ext cx="451241" cy="693089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30B00BED-BE5D-EEFC-0E07-EF764FB2B661}"/>
              </a:ext>
            </a:extLst>
          </p:cNvPr>
          <p:cNvSpPr txBox="1"/>
          <p:nvPr/>
        </p:nvSpPr>
        <p:spPr>
          <a:xfrm>
            <a:off x="9507926" y="3776031"/>
            <a:ext cx="918470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number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input</a:t>
            </a:r>
            <a:r>
              <a:rPr lang="en-US" dirty="0">
                <a:solidFill>
                  <a:schemeClr val="bg1"/>
                </a:solidFill>
              </a:rPr>
              <a:t> channel</a:t>
            </a:r>
          </a:p>
        </p:txBody>
      </p:sp>
      <p:sp>
        <p:nvSpPr>
          <p:cNvPr id="14" name="סוגר מסולסל שמאלי 13">
            <a:extLst>
              <a:ext uri="{FF2B5EF4-FFF2-40B4-BE49-F238E27FC236}">
                <a16:creationId xmlns:a16="http://schemas.microsoft.com/office/drawing/2014/main" id="{5F6CC1B6-8833-3781-8752-28EF53636852}"/>
              </a:ext>
            </a:extLst>
          </p:cNvPr>
          <p:cNvSpPr/>
          <p:nvPr/>
        </p:nvSpPr>
        <p:spPr>
          <a:xfrm rot="16200000">
            <a:off x="9731570" y="3091029"/>
            <a:ext cx="451241" cy="693089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00528EF6-4253-6740-92A0-84EF083B5E35}"/>
              </a:ext>
            </a:extLst>
          </p:cNvPr>
          <p:cNvSpPr txBox="1"/>
          <p:nvPr/>
        </p:nvSpPr>
        <p:spPr>
          <a:xfrm>
            <a:off x="7163257" y="1496035"/>
            <a:ext cx="4474436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Pointwise convolution have the computational cost of: </a:t>
            </a:r>
            <a:endParaRPr lang="he-IL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38424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10B3DF4-7B76-9745-4CEE-12412203F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3854" y="6373297"/>
            <a:ext cx="9905999" cy="3541714"/>
          </a:xfrm>
        </p:spPr>
        <p:txBody>
          <a:bodyPr/>
          <a:lstStyle/>
          <a:p>
            <a:r>
              <a:rPr lang="en-US" dirty="0"/>
              <a:t>https://www.youtube.com/watch?v=vVaRhZXovbw</a:t>
            </a:r>
            <a:endParaRPr lang="he-IL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E75EB92E-B1E7-8398-9C9C-A50C769DB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6717" y="342901"/>
            <a:ext cx="7275575" cy="4006076"/>
          </a:xfrm>
          <a:prstGeom prst="rect">
            <a:avLst/>
          </a:prstGeom>
        </p:spPr>
      </p:pic>
      <p:pic>
        <p:nvPicPr>
          <p:cNvPr id="3074" name="Picture 2" descr="A depthwise convolution layer followed by a pointwise convolution layer making the combined process a depthwise-separable convolution">
            <a:extLst>
              <a:ext uri="{FF2B5EF4-FFF2-40B4-BE49-F238E27FC236}">
                <a16:creationId xmlns:a16="http://schemas.microsoft.com/office/drawing/2014/main" id="{FE95E344-4F73-426F-3900-155AACF60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20" y="2781531"/>
            <a:ext cx="6637454" cy="3733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64323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22CFADB-C2AC-5671-26F0-5DA353974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6828" y="2097088"/>
            <a:ext cx="6739054" cy="3333750"/>
          </a:xfrm>
        </p:spPr>
        <p:txBody>
          <a:bodyPr>
            <a:normAutofit lnSpcReduction="10000"/>
          </a:bodyPr>
          <a:lstStyle/>
          <a:p>
            <a:pPr marL="0" indent="0" algn="ctr" rtl="0">
              <a:buNone/>
            </a:pPr>
            <a:r>
              <a:rPr lang="en-US" sz="2800" dirty="0" err="1"/>
              <a:t>depthwise</a:t>
            </a:r>
            <a:r>
              <a:rPr lang="en-US" sz="2800" dirty="0"/>
              <a:t> convolution + pointwise convolution  = </a:t>
            </a:r>
          </a:p>
          <a:p>
            <a:pPr marL="0" indent="0" algn="ctr" rtl="0">
              <a:buNone/>
            </a:pPr>
            <a:r>
              <a:rPr lang="en-US" sz="2800" dirty="0" err="1"/>
              <a:t>Depthwise</a:t>
            </a:r>
            <a:r>
              <a:rPr lang="en-US" sz="2800" dirty="0"/>
              <a:t> Separable Convolution</a:t>
            </a:r>
          </a:p>
          <a:p>
            <a:pPr marL="0" indent="0" algn="ctr" rtl="0">
              <a:buNone/>
            </a:pPr>
            <a:r>
              <a:rPr lang="en-US" sz="2800" dirty="0"/>
              <a:t> =</a:t>
            </a:r>
          </a:p>
          <a:p>
            <a:pPr marL="0" indent="0" algn="ctr" rtl="0">
              <a:buNone/>
            </a:pPr>
            <a:r>
              <a:rPr lang="en-US" sz="2800" dirty="0"/>
              <a:t>Standard convolution with fewer calculation operations</a:t>
            </a:r>
            <a:endParaRPr lang="he-IL" sz="2800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1E3E887C-342C-B024-4BA2-DCEE4EF52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9225" y="1842592"/>
            <a:ext cx="3621126" cy="4601070"/>
          </a:xfrm>
          <a:prstGeom prst="rect">
            <a:avLst/>
          </a:prstGeom>
        </p:spPr>
      </p:pic>
      <p:sp>
        <p:nvSpPr>
          <p:cNvPr id="12" name="כותרת 1">
            <a:extLst>
              <a:ext uri="{FF2B5EF4-FFF2-40B4-BE49-F238E27FC236}">
                <a16:creationId xmlns:a16="http://schemas.microsoft.com/office/drawing/2014/main" id="{6F587F23-CA55-8317-48E7-EF2F075D7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618518"/>
            <a:ext cx="9905998" cy="1478570"/>
          </a:xfrm>
        </p:spPr>
        <p:txBody>
          <a:bodyPr/>
          <a:lstStyle/>
          <a:p>
            <a:r>
              <a:rPr lang="en-US" sz="3600" dirty="0"/>
              <a:t>1. </a:t>
            </a:r>
            <a:r>
              <a:rPr lang="en-US" sz="3600" dirty="0" err="1"/>
              <a:t>Depthwise</a:t>
            </a:r>
            <a:r>
              <a:rPr lang="en-US" sz="3600" dirty="0"/>
              <a:t> Separable Convolution </a:t>
            </a:r>
            <a:br>
              <a:rPr lang="he-IL" sz="3600" dirty="0"/>
            </a:b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0746655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F1FAC8C-F17B-ED66-D689-1673A01A9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97" y="928405"/>
            <a:ext cx="6069103" cy="798513"/>
          </a:xfrm>
        </p:spPr>
        <p:txBody>
          <a:bodyPr>
            <a:normAutofit/>
          </a:bodyPr>
          <a:lstStyle/>
          <a:p>
            <a:pPr algn="l" rtl="0"/>
            <a:r>
              <a:rPr lang="en-US" sz="3200" dirty="0">
                <a:solidFill>
                  <a:schemeClr val="bg1"/>
                </a:solidFill>
              </a:rPr>
              <a:t>Standard Convolution-</a:t>
            </a:r>
            <a:endParaRPr lang="he-IL" sz="3200" dirty="0">
              <a:solidFill>
                <a:schemeClr val="bg1"/>
              </a:solidFill>
            </a:endParaRPr>
          </a:p>
        </p:txBody>
      </p:sp>
      <p:sp>
        <p:nvSpPr>
          <p:cNvPr id="8" name="מציין מיקום תוכן 2">
            <a:extLst>
              <a:ext uri="{FF2B5EF4-FFF2-40B4-BE49-F238E27FC236}">
                <a16:creationId xmlns:a16="http://schemas.microsoft.com/office/drawing/2014/main" id="{B1F7E0DD-8CE9-6244-592E-318A6A49CD5B}"/>
              </a:ext>
            </a:extLst>
          </p:cNvPr>
          <p:cNvSpPr txBox="1">
            <a:spLocks/>
          </p:cNvSpPr>
          <p:nvPr/>
        </p:nvSpPr>
        <p:spPr>
          <a:xfrm>
            <a:off x="26897" y="2333941"/>
            <a:ext cx="5359142" cy="10950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r" defTabSz="914400" rtl="1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/>
            <a:r>
              <a:rPr lang="en-US" sz="3200" dirty="0" err="1">
                <a:solidFill>
                  <a:schemeClr val="bg1"/>
                </a:solidFill>
              </a:rPr>
              <a:t>Depthwise</a:t>
            </a:r>
            <a:r>
              <a:rPr lang="en-US" sz="3200" dirty="0">
                <a:solidFill>
                  <a:schemeClr val="bg1"/>
                </a:solidFill>
              </a:rPr>
              <a:t> Separable Convolution-</a:t>
            </a:r>
            <a:endParaRPr lang="he-IL" sz="32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תיבת טקסט 3">
                <a:extLst>
                  <a:ext uri="{FF2B5EF4-FFF2-40B4-BE49-F238E27FC236}">
                    <a16:creationId xmlns:a16="http://schemas.microsoft.com/office/drawing/2014/main" id="{1B2B1233-94EA-881A-F0ED-35489A43032F}"/>
                  </a:ext>
                </a:extLst>
              </p:cNvPr>
              <p:cNvSpPr txBox="1"/>
              <p:nvPr/>
            </p:nvSpPr>
            <p:spPr>
              <a:xfrm>
                <a:off x="1027771" y="4392418"/>
                <a:ext cx="10201507" cy="1598643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lIns="0" tIns="0" rIns="0" bIns="0" rtlCol="1">
                <a:spAutoFit/>
              </a:bodyPr>
              <a:lstStyle/>
              <a:p>
                <a:pPr algn="ctr"/>
                <a:r>
                  <a:rPr lang="he-IL" sz="3600" dirty="0">
                    <a:solidFill>
                      <a:srgbClr val="CC0099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he-IL" sz="3600" i="1" smtClean="0">
                            <a:solidFill>
                              <a:srgbClr val="CC0099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he-IL" sz="3600" i="1">
                            <a:solidFill>
                              <a:srgbClr val="CC0099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he-IL" sz="3600" i="1">
                            <a:solidFill>
                              <a:srgbClr val="CC0099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he-IL" sz="3600" i="1">
                        <a:solidFill>
                          <a:srgbClr val="CC0099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he-IL" sz="3600" i="1">
                            <a:solidFill>
                              <a:srgbClr val="CC0099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he-IL" sz="3600" i="1">
                            <a:solidFill>
                              <a:srgbClr val="CC0099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he-IL" sz="3600" i="1">
                            <a:solidFill>
                              <a:srgbClr val="CC0099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he-IL" sz="3600" i="1">
                        <a:solidFill>
                          <a:srgbClr val="CC0099"/>
                        </a:solidFill>
                        <a:latin typeface="Cambria Math" panose="02040503050406030204" pitchFamily="18" charset="0"/>
                      </a:rPr>
                      <m:t>⋅</m:t>
                    </m:r>
                    <m:r>
                      <a:rPr lang="he-IL" sz="3600" i="1">
                        <a:solidFill>
                          <a:srgbClr val="CC0099"/>
                        </a:solidFill>
                        <a:latin typeface="Cambria Math" panose="02040503050406030204" pitchFamily="18" charset="0"/>
                      </a:rPr>
                      <m:t>𝑀</m:t>
                    </m:r>
                    <m:r>
                      <a:rPr lang="he-IL" sz="3600" i="1">
                        <a:solidFill>
                          <a:srgbClr val="CC0099"/>
                        </a:solidFill>
                        <a:latin typeface="Cambria Math" panose="02040503050406030204" pitchFamily="18" charset="0"/>
                      </a:rPr>
                      <m:t>⋅</m:t>
                    </m:r>
                    <m:r>
                      <a:rPr lang="he-IL" sz="3600" i="1">
                        <a:solidFill>
                          <a:srgbClr val="CC0099"/>
                        </a:solidFill>
                        <a:latin typeface="Cambria Math" panose="02040503050406030204" pitchFamily="18" charset="0"/>
                      </a:rPr>
                      <m:t>𝑁</m:t>
                    </m:r>
                    <m:r>
                      <a:rPr lang="he-IL" sz="3600" i="1">
                        <a:solidFill>
                          <a:srgbClr val="CC0099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he-IL" sz="3600" i="1">
                            <a:solidFill>
                              <a:srgbClr val="CC0099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he-IL" sz="3600" i="1">
                            <a:solidFill>
                              <a:srgbClr val="CC0099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he-IL" sz="3600" i="1">
                            <a:solidFill>
                              <a:srgbClr val="CC0099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he-IL" sz="3600" i="1">
                        <a:solidFill>
                          <a:srgbClr val="CC0099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he-IL" sz="3600" i="1">
                            <a:solidFill>
                              <a:srgbClr val="CC0099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he-IL" sz="3600" i="1">
                            <a:solidFill>
                              <a:srgbClr val="CC0099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he-IL" sz="3600" i="1">
                            <a:solidFill>
                              <a:srgbClr val="CC0099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sz="36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he-IL" sz="3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he-IL" sz="3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he-IL" sz="3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he-IL" sz="3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he-IL" sz="3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he-IL" sz="3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he-IL" sz="3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he-IL" sz="3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r>
                      <a:rPr lang="he-IL" sz="3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he-IL" sz="3600" dirty="0">
                    <a:solidFill>
                      <a:schemeClr val="bg1"/>
                    </a:solidFill>
                  </a:rPr>
                  <a:t> )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he-IL" sz="3600" i="1" smtClean="0">
                            <a:solidFill>
                              <a:srgbClr val="00CC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he-IL" sz="3600" i="1">
                            <a:solidFill>
                              <a:srgbClr val="00CC00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he-IL" sz="3600" i="1">
                            <a:solidFill>
                              <a:srgbClr val="00CC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he-IL" sz="3600" i="1">
                        <a:solidFill>
                          <a:srgbClr val="00CC00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he-IL" sz="3600" i="1">
                            <a:solidFill>
                              <a:srgbClr val="00CC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he-IL" sz="3600" i="1">
                            <a:solidFill>
                              <a:srgbClr val="00CC00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he-IL" sz="3600" i="1">
                            <a:solidFill>
                              <a:srgbClr val="00CC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he-IL" sz="360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he-IL" sz="3600" i="1" smtClean="0">
                        <a:solidFill>
                          <a:srgbClr val="FF3300"/>
                        </a:solidFill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36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3600" b="0" dirty="0">
                  <a:solidFill>
                    <a:schemeClr val="bg1"/>
                  </a:solidFill>
                </a:endParaRPr>
              </a:p>
              <a:p>
                <a:pPr algn="ctr"/>
                <a:endParaRPr lang="he-IL" sz="1100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e-IL" sz="3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he-IL" sz="3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he-IL" sz="3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3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3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he-IL" sz="3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he-IL" sz="3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3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3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3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he-IL" sz="3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3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3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he-IL" sz="3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he-IL" sz="3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3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3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he-IL" sz="36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he-IL" sz="3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he-IL" sz="3600" dirty="0">
                  <a:solidFill>
                    <a:schemeClr val="bg1"/>
                  </a:solidFill>
                </a:endParaRPr>
              </a:p>
              <a:p>
                <a:pPr algn="ctr"/>
                <a:endParaRPr lang="he-IL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4" name="תיבת טקסט 3">
                <a:extLst>
                  <a:ext uri="{FF2B5EF4-FFF2-40B4-BE49-F238E27FC236}">
                    <a16:creationId xmlns:a16="http://schemas.microsoft.com/office/drawing/2014/main" id="{1B2B1233-94EA-881A-F0ED-35489A4303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7771" y="4392418"/>
                <a:ext cx="10201507" cy="1598643"/>
              </a:xfrm>
              <a:prstGeom prst="rect">
                <a:avLst/>
              </a:prstGeom>
              <a:blipFill>
                <a:blip r:embed="rId2"/>
                <a:stretch>
                  <a:fillRect l="-1494" t="-9160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תיבת טקסט 13">
                <a:extLst>
                  <a:ext uri="{FF2B5EF4-FFF2-40B4-BE49-F238E27FC236}">
                    <a16:creationId xmlns:a16="http://schemas.microsoft.com/office/drawing/2014/main" id="{30E4BBE2-6238-D5E4-A960-FC303B7B69DD}"/>
                  </a:ext>
                </a:extLst>
              </p:cNvPr>
              <p:cNvSpPr txBox="1"/>
              <p:nvPr/>
            </p:nvSpPr>
            <p:spPr>
              <a:xfrm>
                <a:off x="5931684" y="1036216"/>
                <a:ext cx="4920311" cy="690702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e-IL" sz="3600" i="1" smtClean="0">
                              <a:solidFill>
                                <a:srgbClr val="CC0099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3600" i="1" smtClean="0">
                              <a:solidFill>
                                <a:srgbClr val="CC0099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3600" i="1" smtClean="0">
                              <a:solidFill>
                                <a:srgbClr val="CC0099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he-IL" sz="3600" i="1" smtClean="0">
                          <a:solidFill>
                            <a:srgbClr val="CC0099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he-IL" sz="3600" i="1" smtClean="0">
                              <a:solidFill>
                                <a:srgbClr val="CC0099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3600" i="1" smtClean="0">
                              <a:solidFill>
                                <a:srgbClr val="CC0099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3600" i="1" smtClean="0">
                              <a:solidFill>
                                <a:srgbClr val="CC0099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he-IL" sz="3600" i="1" smtClean="0">
                          <a:solidFill>
                            <a:srgbClr val="CC0099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he-IL" sz="3600" i="1" smtClean="0">
                          <a:solidFill>
                            <a:srgbClr val="CC0099"/>
                          </a:solidFill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he-IL" sz="3600" i="1" smtClean="0">
                          <a:solidFill>
                            <a:srgbClr val="CC0099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he-IL" sz="3600" i="1" smtClean="0">
                              <a:solidFill>
                                <a:srgbClr val="CC0099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3600" i="1" smtClean="0">
                              <a:solidFill>
                                <a:srgbClr val="CC0099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3600" i="1" smtClean="0">
                              <a:solidFill>
                                <a:srgbClr val="CC0099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he-IL" sz="3600" i="1" smtClean="0">
                          <a:solidFill>
                            <a:srgbClr val="CC0099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he-IL" sz="3600" i="1" smtClean="0">
                              <a:solidFill>
                                <a:srgbClr val="CC0099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3600" i="1" smtClean="0">
                              <a:solidFill>
                                <a:srgbClr val="CC0099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3600" i="1" smtClean="0">
                              <a:solidFill>
                                <a:srgbClr val="CC0099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he-IL" sz="3600" i="1" smtClean="0">
                          <a:solidFill>
                            <a:srgbClr val="CC0099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he-IL" sz="3600" i="1" smtClean="0">
                          <a:solidFill>
                            <a:srgbClr val="CC0099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he-IL" sz="3600" dirty="0">
                  <a:solidFill>
                    <a:srgbClr val="CC0099"/>
                  </a:solidFill>
                </a:endParaRPr>
              </a:p>
            </p:txBody>
          </p:sp>
        </mc:Choice>
        <mc:Fallback>
          <p:sp>
            <p:nvSpPr>
              <p:cNvPr id="14" name="תיבת טקסט 13">
                <a:extLst>
                  <a:ext uri="{FF2B5EF4-FFF2-40B4-BE49-F238E27FC236}">
                    <a16:creationId xmlns:a16="http://schemas.microsoft.com/office/drawing/2014/main" id="{30E4BBE2-6238-D5E4-A960-FC303B7B69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1684" y="1036216"/>
                <a:ext cx="4920311" cy="69070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תיבת טקסט 14">
                <a:extLst>
                  <a:ext uri="{FF2B5EF4-FFF2-40B4-BE49-F238E27FC236}">
                    <a16:creationId xmlns:a16="http://schemas.microsoft.com/office/drawing/2014/main" id="{ECB168A4-BAD6-D03E-FE18-1B0EC2322817}"/>
                  </a:ext>
                </a:extLst>
              </p:cNvPr>
              <p:cNvSpPr txBox="1"/>
              <p:nvPr/>
            </p:nvSpPr>
            <p:spPr>
              <a:xfrm>
                <a:off x="4063851" y="2205635"/>
                <a:ext cx="7968330" cy="1289071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e-IL" sz="3600" i="1" smtClean="0">
                              <a:solidFill>
                                <a:srgbClr val="00CC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3600" i="1">
                              <a:solidFill>
                                <a:srgbClr val="00CC00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3600" i="1">
                              <a:solidFill>
                                <a:srgbClr val="00CC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he-IL" sz="3600" i="1">
                          <a:solidFill>
                            <a:srgbClr val="00CC0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he-IL" sz="3600" i="1">
                              <a:solidFill>
                                <a:srgbClr val="00CC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3600" i="1">
                              <a:solidFill>
                                <a:srgbClr val="00CC00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3600" i="1">
                              <a:solidFill>
                                <a:srgbClr val="00CC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he-IL" sz="3600" i="1">
                          <a:solidFill>
                            <a:srgbClr val="00CC0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he-IL" sz="3600" i="1">
                          <a:solidFill>
                            <a:srgbClr val="00CC00"/>
                          </a:solidFill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he-IL" sz="3600" i="1">
                          <a:solidFill>
                            <a:srgbClr val="00CC0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he-IL" sz="3600" i="1">
                              <a:solidFill>
                                <a:srgbClr val="00CC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3600" i="1">
                              <a:solidFill>
                                <a:srgbClr val="00CC00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3600" i="1">
                              <a:solidFill>
                                <a:srgbClr val="00CC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he-IL" sz="3600" i="1">
                          <a:solidFill>
                            <a:srgbClr val="00CC0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he-IL" sz="3600" i="1" smtClean="0">
                              <a:solidFill>
                                <a:srgbClr val="00CC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3600" i="1">
                              <a:solidFill>
                                <a:srgbClr val="00CC00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3600" i="1">
                              <a:solidFill>
                                <a:srgbClr val="00CC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he-IL" sz="3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he-IL" sz="3600" i="1" smtClean="0">
                              <a:solidFill>
                                <a:srgbClr val="FF33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3600" i="1">
                              <a:solidFill>
                                <a:srgbClr val="FF3300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3600" i="1">
                              <a:solidFill>
                                <a:srgbClr val="FF33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he-IL" sz="3600" i="1">
                          <a:solidFill>
                            <a:srgbClr val="FF330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he-IL" sz="3600" i="1">
                              <a:solidFill>
                                <a:srgbClr val="FF33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e-IL" sz="3600" i="1">
                              <a:solidFill>
                                <a:srgbClr val="FF3300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he-IL" sz="3600" i="1">
                              <a:solidFill>
                                <a:srgbClr val="FF330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he-IL" sz="3600" i="1">
                          <a:solidFill>
                            <a:srgbClr val="FF330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he-IL" sz="3600" i="1">
                          <a:solidFill>
                            <a:srgbClr val="FF3300"/>
                          </a:solidFill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he-IL" sz="3600" i="1">
                          <a:solidFill>
                            <a:srgbClr val="FF330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he-IL" sz="3600" i="1">
                          <a:solidFill>
                            <a:srgbClr val="FF3300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he-IL" sz="3600" dirty="0">
                  <a:solidFill>
                    <a:srgbClr val="FF3300"/>
                  </a:solidFill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he-IL" sz="36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he-IL" sz="3600" dirty="0">
                    <a:solidFill>
                      <a:schemeClr val="bg1"/>
                    </a:solidFill>
                  </a:rPr>
                  <a:t>)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he-IL" sz="3600" i="1" smtClean="0">
                            <a:solidFill>
                              <a:srgbClr val="00CC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he-IL" sz="3600" i="1">
                            <a:solidFill>
                              <a:srgbClr val="00CC00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he-IL" sz="3600" i="1">
                            <a:solidFill>
                              <a:srgbClr val="00CC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he-IL" sz="3600" i="1">
                        <a:solidFill>
                          <a:srgbClr val="00CC00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he-IL" sz="3600" i="1">
                            <a:solidFill>
                              <a:srgbClr val="00CC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he-IL" sz="3600" i="1">
                            <a:solidFill>
                              <a:srgbClr val="00CC00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he-IL" sz="3600" i="1">
                            <a:solidFill>
                              <a:srgbClr val="00CC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he-IL" sz="360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he-IL" sz="3600" i="1" smtClean="0">
                        <a:solidFill>
                          <a:srgbClr val="FF3300"/>
                        </a:solidFill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36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he-IL" sz="3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r>
                      <a:rPr lang="he-IL" sz="3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𝑀</m:t>
                    </m:r>
                    <m:r>
                      <a:rPr lang="he-IL" sz="3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he-IL" sz="3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he-IL" sz="3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he-IL" sz="3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he-IL" sz="3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he-IL" sz="3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he-IL" sz="3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he-IL" sz="3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</m:oMath>
                </a14:m>
                <a:endParaRPr lang="he-IL" sz="3600" dirty="0">
                  <a:solidFill>
                    <a:srgbClr val="FF3300"/>
                  </a:solidFill>
                </a:endParaRPr>
              </a:p>
            </p:txBody>
          </p:sp>
        </mc:Choice>
        <mc:Fallback>
          <p:sp>
            <p:nvSpPr>
              <p:cNvPr id="15" name="תיבת טקסט 14">
                <a:extLst>
                  <a:ext uri="{FF2B5EF4-FFF2-40B4-BE49-F238E27FC236}">
                    <a16:creationId xmlns:a16="http://schemas.microsoft.com/office/drawing/2014/main" id="{ECB168A4-BAD6-D03E-FE18-1B0EC23228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3851" y="2205635"/>
                <a:ext cx="7968330" cy="1289071"/>
              </a:xfrm>
              <a:prstGeom prst="rect">
                <a:avLst/>
              </a:prstGeom>
              <a:blipFill>
                <a:blip r:embed="rId4"/>
                <a:stretch>
                  <a:fillRect b="-13270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080919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CB67D4C-8958-149A-8A99-7C320F2B96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3075" y="1838322"/>
            <a:ext cx="6208712" cy="4905378"/>
          </a:xfrm>
        </p:spPr>
        <p:txBody>
          <a:bodyPr>
            <a:noAutofit/>
          </a:bodyPr>
          <a:lstStyle/>
          <a:p>
            <a:pPr algn="l" rtl="0"/>
            <a:r>
              <a:rPr lang="en-US" sz="2600" dirty="0"/>
              <a:t>the first layer is a full convolution </a:t>
            </a:r>
          </a:p>
          <a:p>
            <a:pPr algn="l" rtl="0"/>
            <a:r>
              <a:rPr lang="en-US" sz="2600" dirty="0"/>
              <a:t>All layers are </a:t>
            </a:r>
            <a:r>
              <a:rPr lang="en-US" sz="2600" dirty="0" err="1"/>
              <a:t>depthwise</a:t>
            </a:r>
            <a:r>
              <a:rPr lang="en-US" sz="2600" dirty="0"/>
              <a:t> separable convolutions</a:t>
            </a:r>
            <a:endParaRPr lang="he-IL" sz="2600" dirty="0"/>
          </a:p>
          <a:p>
            <a:pPr algn="l" rtl="0"/>
            <a:r>
              <a:rPr lang="en-US" sz="2600" dirty="0"/>
              <a:t>All layers are followed by a </a:t>
            </a:r>
            <a:r>
              <a:rPr lang="en-US" sz="2600" dirty="0" err="1"/>
              <a:t>batchnorm</a:t>
            </a:r>
            <a:r>
              <a:rPr lang="en-US" sz="2600" dirty="0"/>
              <a:t> and </a:t>
            </a:r>
            <a:r>
              <a:rPr lang="en-US" sz="2600" dirty="0" err="1"/>
              <a:t>ReLU</a:t>
            </a:r>
            <a:r>
              <a:rPr lang="en-US" sz="2600" dirty="0"/>
              <a:t> nonlinearity</a:t>
            </a:r>
            <a:endParaRPr lang="he-IL" sz="2600" dirty="0"/>
          </a:p>
          <a:p>
            <a:pPr algn="l" rtl="0"/>
            <a:r>
              <a:rPr lang="en-US" sz="2600" dirty="0"/>
              <a:t>the final fully connected layer has no nonlinearity and feeds into a </a:t>
            </a:r>
            <a:r>
              <a:rPr lang="en-US" sz="2600" dirty="0" err="1"/>
              <a:t>softmax</a:t>
            </a:r>
            <a:r>
              <a:rPr lang="en-US" sz="2600" dirty="0"/>
              <a:t> layer for classification</a:t>
            </a:r>
            <a:endParaRPr lang="he-IL" sz="2600" dirty="0"/>
          </a:p>
          <a:p>
            <a:pPr algn="l" rtl="0"/>
            <a:endParaRPr lang="he-IL" sz="2600" dirty="0"/>
          </a:p>
          <a:p>
            <a:pPr algn="l" rtl="0"/>
            <a:endParaRPr lang="en-US" sz="2600" dirty="0"/>
          </a:p>
        </p:txBody>
      </p:sp>
      <p:sp>
        <p:nvSpPr>
          <p:cNvPr id="4" name="כותרת 1">
            <a:extLst>
              <a:ext uri="{FF2B5EF4-FFF2-40B4-BE49-F238E27FC236}">
                <a16:creationId xmlns:a16="http://schemas.microsoft.com/office/drawing/2014/main" id="{C56AD628-4CFD-7C64-3717-9085AF1A0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2863" y="340702"/>
            <a:ext cx="9905998" cy="1478570"/>
          </a:xfrm>
        </p:spPr>
        <p:txBody>
          <a:bodyPr/>
          <a:lstStyle/>
          <a:p>
            <a:r>
              <a:rPr lang="en-US" dirty="0"/>
              <a:t>Network Structure</a:t>
            </a: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3862D418-67DA-69A4-25A5-3D0B6A540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275" y="1819272"/>
            <a:ext cx="3578602" cy="4251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926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תמונה 7">
            <a:extLst>
              <a:ext uri="{FF2B5EF4-FFF2-40B4-BE49-F238E27FC236}">
                <a16:creationId xmlns:a16="http://schemas.microsoft.com/office/drawing/2014/main" id="{793E36D9-642C-B7FD-1E01-992DCA7C5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6040" y="5005197"/>
            <a:ext cx="6376507" cy="709935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73D81B1B-8C4F-9329-4919-4CCF24DA79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994" y="5005197"/>
            <a:ext cx="1590674" cy="521083"/>
          </a:xfrm>
          <a:prstGeom prst="rect">
            <a:avLst/>
          </a:prstGeom>
        </p:spPr>
      </p:pic>
      <p:sp>
        <p:nvSpPr>
          <p:cNvPr id="13" name="כותרת 1">
            <a:extLst>
              <a:ext uri="{FF2B5EF4-FFF2-40B4-BE49-F238E27FC236}">
                <a16:creationId xmlns:a16="http://schemas.microsoft.com/office/drawing/2014/main" id="{EBD91967-2428-9AED-8144-0324FC090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413" y="273423"/>
            <a:ext cx="9905998" cy="1478570"/>
          </a:xfrm>
        </p:spPr>
        <p:txBody>
          <a:bodyPr/>
          <a:lstStyle/>
          <a:p>
            <a:r>
              <a:rPr lang="en-US" dirty="0"/>
              <a:t>2. Width Multiplier: Thinner Models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מציין מיקום תוכן 2">
                <a:extLst>
                  <a:ext uri="{FF2B5EF4-FFF2-40B4-BE49-F238E27FC236}">
                    <a16:creationId xmlns:a16="http://schemas.microsoft.com/office/drawing/2014/main" id="{75F91A2C-FD20-244B-A09C-88FED6C46D8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219200" y="1476375"/>
                <a:ext cx="9905999" cy="3296347"/>
              </a:xfrm>
            </p:spPr>
            <p:txBody>
              <a:bodyPr>
                <a:normAutofit/>
              </a:bodyPr>
              <a:lstStyle/>
              <a:p>
                <a:pPr algn="l" rtl="0"/>
                <a:r>
                  <a:rPr lang="en-US" dirty="0"/>
                  <a:t>For a given layer and width multiplier α, the number of input channels M becomes αM and the number of output channels N becomes αN.</a:t>
                </a:r>
              </a:p>
              <a:p>
                <a:pPr algn="l" rtl="0"/>
                <a:r>
                  <a:rPr lang="en-US" dirty="0"/>
                  <a:t>with typical settings of 1, 0.75, 0.5, 0.25. α = 1 is the baseline </a:t>
                </a:r>
                <a:r>
                  <a:rPr lang="en-US" dirty="0" err="1"/>
                  <a:t>MobileNet</a:t>
                </a:r>
                <a:r>
                  <a:rPr lang="en-US" dirty="0"/>
                  <a:t> and α &lt; 1 are reduced </a:t>
                </a:r>
                <a:r>
                  <a:rPr lang="en-US" dirty="0" err="1"/>
                  <a:t>MobileNets</a:t>
                </a:r>
                <a:r>
                  <a:rPr lang="en-US" dirty="0"/>
                  <a:t>.</a:t>
                </a:r>
              </a:p>
              <a:p>
                <a:pPr algn="l" rtl="0"/>
                <a:r>
                  <a:rPr lang="en-US" dirty="0"/>
                  <a:t> Width multiplier has the effect of reducing computational cost and the number of parameters quadratically by roughly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. </a:t>
                </a:r>
                <a:endParaRPr lang="he-IL" dirty="0"/>
              </a:p>
            </p:txBody>
          </p:sp>
        </mc:Choice>
        <mc:Fallback>
          <p:sp>
            <p:nvSpPr>
              <p:cNvPr id="14" name="מציין מיקום תוכן 2">
                <a:extLst>
                  <a:ext uri="{FF2B5EF4-FFF2-40B4-BE49-F238E27FC236}">
                    <a16:creationId xmlns:a16="http://schemas.microsoft.com/office/drawing/2014/main" id="{75F91A2C-FD20-244B-A09C-88FED6C46D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19200" y="1476375"/>
                <a:ext cx="9905999" cy="3296347"/>
              </a:xfrm>
              <a:blipFill>
                <a:blip r:embed="rId4"/>
                <a:stretch>
                  <a:fillRect l="-1231" t="-2403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08230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313B718-D436-8724-B958-9E3A89CED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573181"/>
            <a:ext cx="9905999" cy="1478570"/>
          </a:xfrm>
        </p:spPr>
        <p:txBody>
          <a:bodyPr>
            <a:normAutofit fontScale="92500"/>
          </a:bodyPr>
          <a:lstStyle/>
          <a:p>
            <a:pPr marL="0" indent="0" algn="ctr" rtl="0">
              <a:buNone/>
            </a:pPr>
            <a:r>
              <a:rPr lang="en-US" sz="3200" dirty="0"/>
              <a:t>multiple hidden layers lead to any function, which enable better efficiency in learning the relationship between input and output.</a:t>
            </a:r>
            <a:endParaRPr lang="he-IL" sz="3200" dirty="0"/>
          </a:p>
        </p:txBody>
      </p:sp>
      <p:pic>
        <p:nvPicPr>
          <p:cNvPr id="7" name="תמונה 6" descr="תמונה שמכילה טבלה&#10;&#10;התיאור נוצר באופן אוטומטי">
            <a:extLst>
              <a:ext uri="{FF2B5EF4-FFF2-40B4-BE49-F238E27FC236}">
                <a16:creationId xmlns:a16="http://schemas.microsoft.com/office/drawing/2014/main" id="{EF4A9412-FFC7-DBAE-1395-D426D1F86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125" y="2884682"/>
            <a:ext cx="6381750" cy="3752850"/>
          </a:xfrm>
          <a:prstGeom prst="rect">
            <a:avLst/>
          </a:prstGeom>
        </p:spPr>
      </p:pic>
      <p:sp>
        <p:nvSpPr>
          <p:cNvPr id="8" name="כותרת 1">
            <a:extLst>
              <a:ext uri="{FF2B5EF4-FFF2-40B4-BE49-F238E27FC236}">
                <a16:creationId xmlns:a16="http://schemas.microsoft.com/office/drawing/2014/main" id="{31BCB7A4-6DFF-FC25-9CC8-CB57D94AD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671" y="306283"/>
            <a:ext cx="9905998" cy="1478570"/>
          </a:xfrm>
        </p:spPr>
        <p:txBody>
          <a:bodyPr/>
          <a:lstStyle/>
          <a:p>
            <a:pPr algn="ctr" rtl="0"/>
            <a:r>
              <a:rPr lang="en-US" dirty="0"/>
              <a:t>Deep &amp; wide neural network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2841506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0722E533-8BDD-2A46-A6BE-C2143CB71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5087" y="541163"/>
            <a:ext cx="8464307" cy="3433918"/>
          </a:xfrm>
          <a:prstGeom prst="rect">
            <a:avLst/>
          </a:prstGeom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D5AE673D-7250-7BB6-E6FB-7A219F575570}"/>
              </a:ext>
            </a:extLst>
          </p:cNvPr>
          <p:cNvSpPr txBox="1"/>
          <p:nvPr/>
        </p:nvSpPr>
        <p:spPr>
          <a:xfrm>
            <a:off x="3224295" y="4474642"/>
            <a:ext cx="9523141" cy="175432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600" dirty="0" err="1"/>
              <a:t>Imagenet</a:t>
            </a:r>
            <a:r>
              <a:rPr lang="en-US" sz="3600" dirty="0"/>
              <a:t>: </a:t>
            </a:r>
          </a:p>
          <a:p>
            <a:r>
              <a:rPr lang="en-US" sz="3600" dirty="0"/>
              <a:t>14,000,000 images</a:t>
            </a:r>
          </a:p>
          <a:p>
            <a:r>
              <a:rPr lang="en-US" sz="3600" dirty="0"/>
              <a:t>20,000 classes</a:t>
            </a:r>
            <a:endParaRPr lang="he-IL" sz="3600" dirty="0"/>
          </a:p>
        </p:txBody>
      </p:sp>
      <p:pic>
        <p:nvPicPr>
          <p:cNvPr id="8196" name="Picture 4" descr="ImageNet Dataset | Papers With Code">
            <a:extLst>
              <a:ext uri="{FF2B5EF4-FFF2-40B4-BE49-F238E27FC236}">
                <a16:creationId xmlns:a16="http://schemas.microsoft.com/office/drawing/2014/main" id="{2B9363C4-AE71-0A00-86FB-DBE830560A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85"/>
          <a:stretch/>
        </p:blipFill>
        <p:spPr bwMode="auto">
          <a:xfrm>
            <a:off x="-334535" y="0"/>
            <a:ext cx="277851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16149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1B3C587-E511-880C-DB70-E666FE58D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888" y="440098"/>
            <a:ext cx="10790933" cy="1478570"/>
          </a:xfrm>
        </p:spPr>
        <p:txBody>
          <a:bodyPr/>
          <a:lstStyle/>
          <a:p>
            <a:r>
              <a:rPr lang="en-US" dirty="0"/>
              <a:t>3. Resolution Multiplier: Reduced Representation</a:t>
            </a:r>
            <a:endParaRPr lang="he-IL" dirty="0"/>
          </a:p>
        </p:txBody>
      </p:sp>
      <p:pic>
        <p:nvPicPr>
          <p:cNvPr id="1026" name="Picture 2" descr="Image Super-Resolution Using EDSR and WDSR | by Sumit Tagadiya |  MLearning.ai | Medium">
            <a:extLst>
              <a:ext uri="{FF2B5EF4-FFF2-40B4-BE49-F238E27FC236}">
                <a16:creationId xmlns:a16="http://schemas.microsoft.com/office/drawing/2014/main" id="{FD2D7BBF-7E64-0285-C0DB-8635B3AC45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2"/>
          <a:stretch/>
        </p:blipFill>
        <p:spPr bwMode="auto">
          <a:xfrm>
            <a:off x="700087" y="2699254"/>
            <a:ext cx="10791825" cy="3223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1535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כותרת 1">
            <a:extLst>
              <a:ext uri="{FF2B5EF4-FFF2-40B4-BE49-F238E27FC236}">
                <a16:creationId xmlns:a16="http://schemas.microsoft.com/office/drawing/2014/main" id="{EBD91967-2428-9AED-8144-0324FC090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412" y="273423"/>
            <a:ext cx="10860087" cy="1478570"/>
          </a:xfrm>
        </p:spPr>
        <p:txBody>
          <a:bodyPr/>
          <a:lstStyle/>
          <a:p>
            <a:r>
              <a:rPr lang="en-US" dirty="0"/>
              <a:t>3. Resolution Multiplier: Reduced Representation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מציין מיקום תוכן 2">
                <a:extLst>
                  <a:ext uri="{FF2B5EF4-FFF2-40B4-BE49-F238E27FC236}">
                    <a16:creationId xmlns:a16="http://schemas.microsoft.com/office/drawing/2014/main" id="{75F91A2C-FD20-244B-A09C-88FED6C46D8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12779" y="1751993"/>
                <a:ext cx="10755351" cy="5381625"/>
              </a:xfrm>
            </p:spPr>
            <p:txBody>
              <a:bodyPr>
                <a:normAutofit/>
              </a:bodyPr>
              <a:lstStyle/>
              <a:p>
                <a:pPr algn="l" rtl="0"/>
                <a:r>
                  <a:rPr lang="en-US" sz="2800" dirty="0"/>
                  <a:t>resolution multiplier ρ, we implicitly set ρ by setting the input resolution.</a:t>
                </a:r>
              </a:p>
              <a:p>
                <a:pPr algn="l" rtl="0"/>
                <a:r>
                  <a:rPr lang="en-US" sz="2800" dirty="0"/>
                  <a:t>typically set the input resolution of the network is 224, 192, 160 or 128. ρ = 1 is the baseline </a:t>
                </a:r>
                <a:r>
                  <a:rPr lang="en-US" sz="2800" dirty="0" err="1"/>
                  <a:t>MobileNet</a:t>
                </a:r>
                <a:r>
                  <a:rPr lang="en-US" sz="2800" dirty="0"/>
                  <a:t> and ρ &lt; 1 are reduced computation </a:t>
                </a:r>
                <a:r>
                  <a:rPr lang="en-US" sz="2800" dirty="0" err="1"/>
                  <a:t>MobileNets</a:t>
                </a:r>
                <a:r>
                  <a:rPr lang="en-US" sz="2800" dirty="0"/>
                  <a:t>.</a:t>
                </a:r>
              </a:p>
              <a:p>
                <a:pPr algn="l" rtl="0"/>
                <a:r>
                  <a:rPr lang="en-US" sz="2800" dirty="0"/>
                  <a:t> Resolution multiplier has the effect of reducing computational cost by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p>
                        <m:r>
                          <a:rPr lang="en-US" sz="280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800" dirty="0"/>
                  <a:t> </a:t>
                </a:r>
                <a:endParaRPr lang="en-US" dirty="0"/>
              </a:p>
            </p:txBody>
          </p:sp>
        </mc:Choice>
        <mc:Fallback>
          <p:sp>
            <p:nvSpPr>
              <p:cNvPr id="14" name="מציין מיקום תוכן 2">
                <a:extLst>
                  <a:ext uri="{FF2B5EF4-FFF2-40B4-BE49-F238E27FC236}">
                    <a16:creationId xmlns:a16="http://schemas.microsoft.com/office/drawing/2014/main" id="{75F91A2C-FD20-244B-A09C-88FED6C46D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12779" y="1751993"/>
                <a:ext cx="10755351" cy="5381625"/>
              </a:xfrm>
              <a:blipFill>
                <a:blip r:embed="rId2"/>
                <a:stretch>
                  <a:fillRect l="-1473" t="-1812" r="-1530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תמונה 1">
            <a:extLst>
              <a:ext uri="{FF2B5EF4-FFF2-40B4-BE49-F238E27FC236}">
                <a16:creationId xmlns:a16="http://schemas.microsoft.com/office/drawing/2014/main" id="{B342CF96-B7EC-EBC4-60CD-E48186052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0982" y="5405546"/>
            <a:ext cx="7494550" cy="840924"/>
          </a:xfrm>
          <a:prstGeom prst="rect">
            <a:avLst/>
          </a:prstGeom>
        </p:spPr>
      </p:pic>
      <p:pic>
        <p:nvPicPr>
          <p:cNvPr id="3" name="תמונה 2">
            <a:extLst>
              <a:ext uri="{FF2B5EF4-FFF2-40B4-BE49-F238E27FC236}">
                <a16:creationId xmlns:a16="http://schemas.microsoft.com/office/drawing/2014/main" id="{998E1043-C931-E69B-93EB-914CD94770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813" y="5405546"/>
            <a:ext cx="1396090" cy="542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559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ציין מיקום תוכן 2">
            <a:extLst>
              <a:ext uri="{FF2B5EF4-FFF2-40B4-BE49-F238E27FC236}">
                <a16:creationId xmlns:a16="http://schemas.microsoft.com/office/drawing/2014/main" id="{7408681F-150A-4066-7BC8-6A6B27873C46}"/>
              </a:ext>
            </a:extLst>
          </p:cNvPr>
          <p:cNvSpPr txBox="1">
            <a:spLocks/>
          </p:cNvSpPr>
          <p:nvPr/>
        </p:nvSpPr>
        <p:spPr>
          <a:xfrm>
            <a:off x="1217611" y="5478461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r" defTabSz="914400" rtl="1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he-IL" dirty="0"/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FB266B26-C167-DBDD-71A0-70FAE34F45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8174" y="1753819"/>
            <a:ext cx="8412803" cy="3350362"/>
          </a:xfrm>
          <a:prstGeom prst="rect">
            <a:avLst/>
          </a:prstGeom>
        </p:spPr>
      </p:pic>
      <p:pic>
        <p:nvPicPr>
          <p:cNvPr id="2" name="Picture 4" descr="ImageNet Dataset | Papers With Code">
            <a:extLst>
              <a:ext uri="{FF2B5EF4-FFF2-40B4-BE49-F238E27FC236}">
                <a16:creationId xmlns:a16="http://schemas.microsoft.com/office/drawing/2014/main" id="{7B81EAE1-A17A-B923-8CF9-3B6293F9FC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85"/>
          <a:stretch/>
        </p:blipFill>
        <p:spPr bwMode="auto">
          <a:xfrm>
            <a:off x="-568710" y="2"/>
            <a:ext cx="277851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02763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30B991F-DC50-CDBC-2E96-9CA72E721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042" y="930752"/>
            <a:ext cx="9905998" cy="1478570"/>
          </a:xfrm>
        </p:spPr>
        <p:txBody>
          <a:bodyPr/>
          <a:lstStyle/>
          <a:p>
            <a:r>
              <a:rPr lang="en-US" sz="4800" dirty="0"/>
              <a:t>Experiments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929428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04CB783C-3FEF-DFB1-ACFE-CA14B38A7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296" y="1218321"/>
            <a:ext cx="5193187" cy="3541714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BFCFB54C-E3ED-8392-A9C2-98363F75C4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314" y="5025708"/>
            <a:ext cx="3867150" cy="600075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4AEDEC1E-AD5C-E1A7-3434-14A3D629509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4257"/>
          <a:stretch/>
        </p:blipFill>
        <p:spPr>
          <a:xfrm>
            <a:off x="768489" y="5891456"/>
            <a:ext cx="4876800" cy="498185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F9209478-A8E3-7C7D-E7B8-FECA72F061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4526" y="1218321"/>
            <a:ext cx="5297178" cy="3844289"/>
          </a:xfrm>
          <a:prstGeom prst="rect">
            <a:avLst/>
          </a:prstGeom>
        </p:spPr>
      </p:pic>
      <p:sp>
        <p:nvSpPr>
          <p:cNvPr id="12" name="מציין מיקום תוכן 2">
            <a:extLst>
              <a:ext uri="{FF2B5EF4-FFF2-40B4-BE49-F238E27FC236}">
                <a16:creationId xmlns:a16="http://schemas.microsoft.com/office/drawing/2014/main" id="{8091F8EC-F841-987E-920A-5DB249F9E8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5705" y="446049"/>
            <a:ext cx="9905999" cy="3541714"/>
          </a:xfrm>
        </p:spPr>
        <p:txBody>
          <a:bodyPr/>
          <a:lstStyle/>
          <a:p>
            <a:pPr algn="l" rtl="0"/>
            <a:r>
              <a:rPr lang="en-US" dirty="0"/>
              <a:t>Running </a:t>
            </a:r>
            <a:r>
              <a:rPr lang="en-US" dirty="0" err="1"/>
              <a:t>MobileNet</a:t>
            </a:r>
            <a:r>
              <a:rPr lang="en-US" dirty="0"/>
              <a:t> on ImageNet data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9590936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C5286DA-52C8-CBF8-D502-EA68ACDD8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820" y="618518"/>
            <a:ext cx="9723863" cy="147857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compares full </a:t>
            </a:r>
            <a:r>
              <a:rPr lang="en-US" dirty="0" err="1"/>
              <a:t>MobileNet</a:t>
            </a:r>
            <a:r>
              <a:rPr lang="en-US" dirty="0"/>
              <a:t> to</a:t>
            </a:r>
            <a:br>
              <a:rPr lang="en-US" dirty="0"/>
            </a:br>
            <a:r>
              <a:rPr lang="en-US" dirty="0"/>
              <a:t> the original </a:t>
            </a:r>
            <a:r>
              <a:rPr lang="en-US" dirty="0" err="1"/>
              <a:t>GoogleNet</a:t>
            </a:r>
            <a:r>
              <a:rPr lang="en-US" dirty="0"/>
              <a:t> and VGG16.</a:t>
            </a:r>
            <a:br>
              <a:rPr lang="en-US" dirty="0"/>
            </a:br>
            <a:endParaRPr lang="he-IL" dirty="0"/>
          </a:p>
        </p:txBody>
      </p:sp>
      <p:sp>
        <p:nvSpPr>
          <p:cNvPr id="4" name="מציין מיקום תוכן 2">
            <a:extLst>
              <a:ext uri="{FF2B5EF4-FFF2-40B4-BE49-F238E27FC236}">
                <a16:creationId xmlns:a16="http://schemas.microsoft.com/office/drawing/2014/main" id="{FB3DB6E1-92A8-1137-C157-CCD84BF45859}"/>
              </a:ext>
            </a:extLst>
          </p:cNvPr>
          <p:cNvSpPr txBox="1">
            <a:spLocks/>
          </p:cNvSpPr>
          <p:nvPr/>
        </p:nvSpPr>
        <p:spPr>
          <a:xfrm>
            <a:off x="2328746" y="5196056"/>
            <a:ext cx="7534507" cy="33238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r" defTabSz="914400" rtl="1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0">
              <a:buFont typeface="Arial" panose="020B0604020202020204" pitchFamily="34" charset="0"/>
              <a:buNone/>
            </a:pPr>
            <a:r>
              <a:rPr lang="en-US" dirty="0" err="1"/>
              <a:t>MobileNet</a:t>
            </a:r>
            <a:r>
              <a:rPr lang="en-US" dirty="0"/>
              <a:t> is nearly as accurate as VGG16 while being 32 times smaller and 27 times less compute intensive</a:t>
            </a:r>
            <a:endParaRPr lang="he-IL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F14E4EFD-F546-BA54-C3B5-123ED74485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4537" y="2264917"/>
            <a:ext cx="6040428" cy="2328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6069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תמונה 5">
            <a:extLst>
              <a:ext uri="{FF2B5EF4-FFF2-40B4-BE49-F238E27FC236}">
                <a16:creationId xmlns:a16="http://schemas.microsoft.com/office/drawing/2014/main" id="{F8CC3EE3-3E28-B497-8375-C9C66EB910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34"/>
          <a:stretch/>
        </p:blipFill>
        <p:spPr>
          <a:xfrm>
            <a:off x="1546732" y="216463"/>
            <a:ext cx="5400477" cy="6425073"/>
          </a:xfrm>
          <a:prstGeom prst="rect">
            <a:avLst/>
          </a:prstGeom>
        </p:spPr>
      </p:pic>
      <p:pic>
        <p:nvPicPr>
          <p:cNvPr id="2050" name="Picture 2" descr="Mean Average Precision (mAP) Explained: Everything You Need ...">
            <a:extLst>
              <a:ext uri="{FF2B5EF4-FFF2-40B4-BE49-F238E27FC236}">
                <a16:creationId xmlns:a16="http://schemas.microsoft.com/office/drawing/2014/main" id="{1B718B4F-8534-92F7-66AB-A71928C03D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9014" y="4569881"/>
            <a:ext cx="3635298" cy="1599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10136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>
            <a:extLst>
              <a:ext uri="{FF2B5EF4-FFF2-40B4-BE49-F238E27FC236}">
                <a16:creationId xmlns:a16="http://schemas.microsoft.com/office/drawing/2014/main" id="{19AFBE53-1417-406B-8083-DBE0DA72F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FB9EE4F0-B261-4AB0-BEE3-AA9DD198F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2E326B6E-9130-4E5B-8C29-0412BDFD5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15BBE67-0A7A-4318-94C9-9EDC68E9E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6C189044-A310-4008-ABE3-A833238AA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Rectangle 8">
              <a:extLst>
                <a:ext uri="{FF2B5EF4-FFF2-40B4-BE49-F238E27FC236}">
                  <a16:creationId xmlns:a16="http://schemas.microsoft.com/office/drawing/2014/main" id="{714E393D-E3AB-4084-8580-2EC4D75B0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5407A34B-6BDC-4CC4-9D15-2E71F3DB4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5E952981-3D27-403A-9B35-14226166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339D7F6E-841D-4697-A877-0F25113BA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226F9E1B-2970-4504-8E6C-1A42D05FC2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6F11A9CB-BE43-4423-987B-B43046D14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F21925AB-CEC6-4210-929C-5BAB1C957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9B4BB7F4-36A3-49C5-A85E-660BF0901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89A82E2C-666C-4E88-B3A9-C95B5AE94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1363187E-6516-4018-A78B-CE0F7F232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3FF62829-5C7E-4110-A186-F4E8655E29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87E9C9B7-0C7F-44A7-B610-5B095C4425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3037E5EC-D21D-4C3F-B081-B46C3B47CF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EAE8AAB2-DE35-4AED-8C9C-0718A33A8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62ACCDA-6A76-4812-BA3A-F3C6E1443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38825C85-74E0-4664-95AC-682625B991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D87E8B0A-2B1D-48E5-8107-F2855CFFD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E46FC211-5F4B-478B-8761-A65D21166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3C493A4-4703-4917-A281-F15E323F14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4B369EDA-1458-423B-839F-4FB0EE920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DB5E8117-FFBB-49D5-87C6-24D8E06CE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04D5DC4A-7C40-4236-B475-FA6AA43694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76858373-C51B-4201-80F4-803316704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D159A53F-DA7E-4CD5-AA84-55B3AC5EEA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2">
              <a:extLst>
                <a:ext uri="{FF2B5EF4-FFF2-40B4-BE49-F238E27FC236}">
                  <a16:creationId xmlns:a16="http://schemas.microsoft.com/office/drawing/2014/main" id="{E4B70A8B-09AC-45AA-952C-242D7E1474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Rectangle 33">
              <a:extLst>
                <a:ext uri="{FF2B5EF4-FFF2-40B4-BE49-F238E27FC236}">
                  <a16:creationId xmlns:a16="http://schemas.microsoft.com/office/drawing/2014/main" id="{63C8CAD6-F5BE-4961-AC48-2A34FA4E7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6" name="Freeform 34">
              <a:extLst>
                <a:ext uri="{FF2B5EF4-FFF2-40B4-BE49-F238E27FC236}">
                  <a16:creationId xmlns:a16="http://schemas.microsoft.com/office/drawing/2014/main" id="{AEBA7DBD-C171-47A7-9249-562A06AC2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5">
              <a:extLst>
                <a:ext uri="{FF2B5EF4-FFF2-40B4-BE49-F238E27FC236}">
                  <a16:creationId xmlns:a16="http://schemas.microsoft.com/office/drawing/2014/main" id="{80F934E3-6775-4A9E-8666-7D050E428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6">
              <a:extLst>
                <a:ext uri="{FF2B5EF4-FFF2-40B4-BE49-F238E27FC236}">
                  <a16:creationId xmlns:a16="http://schemas.microsoft.com/office/drawing/2014/main" id="{F7E8F3A1-E3AE-4A22-82FE-71C4C163AF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7">
              <a:extLst>
                <a:ext uri="{FF2B5EF4-FFF2-40B4-BE49-F238E27FC236}">
                  <a16:creationId xmlns:a16="http://schemas.microsoft.com/office/drawing/2014/main" id="{27DFF928-27F3-44A1-9468-219DD390B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8">
              <a:extLst>
                <a:ext uri="{FF2B5EF4-FFF2-40B4-BE49-F238E27FC236}">
                  <a16:creationId xmlns:a16="http://schemas.microsoft.com/office/drawing/2014/main" id="{47C61A3E-9A0A-4547-9B8A-DD8CD6D47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9">
              <a:extLst>
                <a:ext uri="{FF2B5EF4-FFF2-40B4-BE49-F238E27FC236}">
                  <a16:creationId xmlns:a16="http://schemas.microsoft.com/office/drawing/2014/main" id="{FC684095-4805-413B-A9EB-63A2417B5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0">
              <a:extLst>
                <a:ext uri="{FF2B5EF4-FFF2-40B4-BE49-F238E27FC236}">
                  <a16:creationId xmlns:a16="http://schemas.microsoft.com/office/drawing/2014/main" id="{AF830B5E-DCF9-4CBD-8746-C5219013D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1">
              <a:extLst>
                <a:ext uri="{FF2B5EF4-FFF2-40B4-BE49-F238E27FC236}">
                  <a16:creationId xmlns:a16="http://schemas.microsoft.com/office/drawing/2014/main" id="{FE6882C0-1C73-4E53-A884-3202385D7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2">
              <a:extLst>
                <a:ext uri="{FF2B5EF4-FFF2-40B4-BE49-F238E27FC236}">
                  <a16:creationId xmlns:a16="http://schemas.microsoft.com/office/drawing/2014/main" id="{9611015E-699B-4BA5-A162-8BABC91454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3">
              <a:extLst>
                <a:ext uri="{FF2B5EF4-FFF2-40B4-BE49-F238E27FC236}">
                  <a16:creationId xmlns:a16="http://schemas.microsoft.com/office/drawing/2014/main" id="{8C6A611F-CBE4-46B7-96F6-803B2D2607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4">
              <a:extLst>
                <a:ext uri="{FF2B5EF4-FFF2-40B4-BE49-F238E27FC236}">
                  <a16:creationId xmlns:a16="http://schemas.microsoft.com/office/drawing/2014/main" id="{FDCF0D71-6D32-4B72-B7E1-678BA980A8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Rectangle 45">
              <a:extLst>
                <a:ext uri="{FF2B5EF4-FFF2-40B4-BE49-F238E27FC236}">
                  <a16:creationId xmlns:a16="http://schemas.microsoft.com/office/drawing/2014/main" id="{FE6E605A-8ECF-47E5-ABDD-B4874FF18F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8" name="Freeform 46">
              <a:extLst>
                <a:ext uri="{FF2B5EF4-FFF2-40B4-BE49-F238E27FC236}">
                  <a16:creationId xmlns:a16="http://schemas.microsoft.com/office/drawing/2014/main" id="{1329BFCB-3C83-438B-8C18-20576CA6B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7">
              <a:extLst>
                <a:ext uri="{FF2B5EF4-FFF2-40B4-BE49-F238E27FC236}">
                  <a16:creationId xmlns:a16="http://schemas.microsoft.com/office/drawing/2014/main" id="{9E013566-6E0D-4B88-9731-0BBACA140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8">
              <a:extLst>
                <a:ext uri="{FF2B5EF4-FFF2-40B4-BE49-F238E27FC236}">
                  <a16:creationId xmlns:a16="http://schemas.microsoft.com/office/drawing/2014/main" id="{1668707D-D4E8-40EC-94C2-F83C6E2226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9">
              <a:extLst>
                <a:ext uri="{FF2B5EF4-FFF2-40B4-BE49-F238E27FC236}">
                  <a16:creationId xmlns:a16="http://schemas.microsoft.com/office/drawing/2014/main" id="{0CE0CBC9-140F-475C-93C6-446BDBB76C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0">
              <a:extLst>
                <a:ext uri="{FF2B5EF4-FFF2-40B4-BE49-F238E27FC236}">
                  <a16:creationId xmlns:a16="http://schemas.microsoft.com/office/drawing/2014/main" id="{0ED9FFD9-3111-4C21-8013-063D0A89F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1">
              <a:extLst>
                <a:ext uri="{FF2B5EF4-FFF2-40B4-BE49-F238E27FC236}">
                  <a16:creationId xmlns:a16="http://schemas.microsoft.com/office/drawing/2014/main" id="{C75E760C-E1DB-475D-905D-FC3F430FE3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2">
              <a:extLst>
                <a:ext uri="{FF2B5EF4-FFF2-40B4-BE49-F238E27FC236}">
                  <a16:creationId xmlns:a16="http://schemas.microsoft.com/office/drawing/2014/main" id="{1F4DF02E-1FC7-48AB-8CDA-940C8A500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3">
              <a:extLst>
                <a:ext uri="{FF2B5EF4-FFF2-40B4-BE49-F238E27FC236}">
                  <a16:creationId xmlns:a16="http://schemas.microsoft.com/office/drawing/2014/main" id="{193ABE5A-1C12-4B38-8078-51A0BAB3C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4">
              <a:extLst>
                <a:ext uri="{FF2B5EF4-FFF2-40B4-BE49-F238E27FC236}">
                  <a16:creationId xmlns:a16="http://schemas.microsoft.com/office/drawing/2014/main" id="{3A57AD1C-4CC5-4E62-A352-D3B142B9D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5">
              <a:extLst>
                <a:ext uri="{FF2B5EF4-FFF2-40B4-BE49-F238E27FC236}">
                  <a16:creationId xmlns:a16="http://schemas.microsoft.com/office/drawing/2014/main" id="{646D40AD-4384-42ED-B1A0-A47C165C6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6">
              <a:extLst>
                <a:ext uri="{FF2B5EF4-FFF2-40B4-BE49-F238E27FC236}">
                  <a16:creationId xmlns:a16="http://schemas.microsoft.com/office/drawing/2014/main" id="{0786C2FA-21FD-4F48-9E96-C5D8E6159E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7">
              <a:extLst>
                <a:ext uri="{FF2B5EF4-FFF2-40B4-BE49-F238E27FC236}">
                  <a16:creationId xmlns:a16="http://schemas.microsoft.com/office/drawing/2014/main" id="{AFE6F50A-21B5-4B98-9C3B-B89FFC6FB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8">
              <a:extLst>
                <a:ext uri="{FF2B5EF4-FFF2-40B4-BE49-F238E27FC236}">
                  <a16:creationId xmlns:a16="http://schemas.microsoft.com/office/drawing/2014/main" id="{2454210A-9717-44AF-9D76-0426534C3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6778BBCF-5DA2-EA00-4005-37BC8D412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233" y="4539573"/>
            <a:ext cx="8957534" cy="1182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rtl="0"/>
            <a:r>
              <a:rPr lang="en-US" sz="4800"/>
              <a:t>Fine Grained Recognition</a:t>
            </a:r>
          </a:p>
        </p:txBody>
      </p:sp>
      <p:sp>
        <p:nvSpPr>
          <p:cNvPr id="72" name="Round Diagonal Corner Rectangle 6">
            <a:extLst>
              <a:ext uri="{FF2B5EF4-FFF2-40B4-BE49-F238E27FC236}">
                <a16:creationId xmlns:a16="http://schemas.microsoft.com/office/drawing/2014/main" id="{EC19B228-BB19-4650-8B05-EDE68385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974" y="639965"/>
            <a:ext cx="10879991" cy="3598548"/>
          </a:xfrm>
          <a:prstGeom prst="round2DiagRect">
            <a:avLst>
              <a:gd name="adj1" fmla="val 9529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תמונה 6" descr="תמונה שמכילה שולחן&#10;&#10;התיאור נוצר באופן אוטומטי">
            <a:extLst>
              <a:ext uri="{FF2B5EF4-FFF2-40B4-BE49-F238E27FC236}">
                <a16:creationId xmlns:a16="http://schemas.microsoft.com/office/drawing/2014/main" id="{A966106B-3520-C90C-2D17-4ACAD7198B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577" t="-1" r="4672" b="4"/>
          <a:stretch/>
        </p:blipFill>
        <p:spPr>
          <a:xfrm>
            <a:off x="1028700" y="1076071"/>
            <a:ext cx="6191701" cy="2975493"/>
          </a:xfrm>
          <a:prstGeom prst="rect">
            <a:avLst/>
          </a:prstGeom>
        </p:spPr>
      </p:pic>
      <p:pic>
        <p:nvPicPr>
          <p:cNvPr id="9" name="תמונה 8" descr="תמונה שמכילה כלב, יונק, בחוץ, חום&#10;&#10;התיאור נוצר באופן אוטומטי">
            <a:extLst>
              <a:ext uri="{FF2B5EF4-FFF2-40B4-BE49-F238E27FC236}">
                <a16:creationId xmlns:a16="http://schemas.microsoft.com/office/drawing/2014/main" id="{B4DA7D7D-17D1-8988-4AFC-A1DC30F905D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7600" r="-1" b="23290"/>
          <a:stretch/>
        </p:blipFill>
        <p:spPr>
          <a:xfrm>
            <a:off x="7599384" y="962301"/>
            <a:ext cx="3925642" cy="297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1236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0A2E455-0A10-D74B-D2A3-B6446CC123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sz="3600" dirty="0"/>
              <a:t>We were able to find a model that greatly optimizes the speed and size while its accuracy is either similar or smaller but insignificantly together and optimized.</a:t>
            </a:r>
            <a:endParaRPr lang="he-IL" sz="3600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9A563F8C-D64A-AFB8-CDFA-EA82EC32F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585065"/>
            <a:ext cx="9905998" cy="1478570"/>
          </a:xfrm>
        </p:spPr>
        <p:txBody>
          <a:bodyPr>
            <a:normAutofit/>
          </a:bodyPr>
          <a:lstStyle/>
          <a:p>
            <a:r>
              <a:rPr lang="en-US" sz="4800" dirty="0"/>
              <a:t>Summary</a:t>
            </a:r>
            <a:endParaRPr lang="he-IL" sz="4800" dirty="0"/>
          </a:p>
        </p:txBody>
      </p:sp>
    </p:spTree>
    <p:extLst>
      <p:ext uri="{BB962C8B-B14F-4D97-AF65-F5344CB8AC3E}">
        <p14:creationId xmlns:p14="http://schemas.microsoft.com/office/powerpoint/2010/main" val="2433456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6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396202FE-562D-3751-F723-AFCA2BCD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5" y="3447505"/>
            <a:ext cx="8791575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n-US" sz="4800" dirty="0"/>
              <a:t>The problem: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00A5B7B-B804-0D38-8375-461973DA5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6425" y="4752426"/>
            <a:ext cx="8791575" cy="865991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algn="ctr" rtl="0">
              <a:buNone/>
            </a:pPr>
            <a:r>
              <a:rPr lang="en-US" sz="4000" b="0" i="0" dirty="0">
                <a:effectLst/>
              </a:rPr>
              <a:t>The complexity of a large neural network</a:t>
            </a:r>
            <a:br>
              <a:rPr lang="en-US" sz="4000" b="0" i="0" dirty="0">
                <a:effectLst/>
              </a:rPr>
            </a:br>
            <a:r>
              <a:rPr lang="en-US" sz="4000" b="0" i="0" dirty="0">
                <a:effectLst/>
              </a:rPr>
              <a:t>can be significant</a:t>
            </a:r>
            <a:endParaRPr lang="en-US" sz="4000" dirty="0"/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11E792A6-B160-DCAC-8E5F-7B1B378E5C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3536" y="706595"/>
            <a:ext cx="4933310" cy="277498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10811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3CD2269-EBB0-384B-AD30-AA894A250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AF57817-4F4E-F6C7-DF02-46ECC3D75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E768AD4F-CD4F-56BD-9D28-451916281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274" y="505005"/>
            <a:ext cx="3160842" cy="1925961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8C4B2A97-87A8-7820-F4F6-2A9254C9B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559" y="2720692"/>
            <a:ext cx="4371975" cy="2599304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4334FDC7-CA8C-ADAC-F0A8-62D7C1AF1E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5849" y="2911137"/>
            <a:ext cx="6841415" cy="1860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136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98DDBFE-4910-24D3-4718-FAF3C2A15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 Work 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8D2F6A8-00BE-A69D-07B8-09BBEC82B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5395" y="2310087"/>
            <a:ext cx="9198033" cy="5441794"/>
          </a:xfrm>
        </p:spPr>
        <p:txBody>
          <a:bodyPr>
            <a:normAutofit/>
          </a:bodyPr>
          <a:lstStyle/>
          <a:p>
            <a:pPr algn="l" rtl="0"/>
            <a:r>
              <a:rPr lang="en-US" sz="2800" dirty="0"/>
              <a:t>Pretrained models. </a:t>
            </a:r>
          </a:p>
          <a:p>
            <a:pPr algn="l" rtl="0"/>
            <a:r>
              <a:rPr lang="en-US" sz="2800" dirty="0"/>
              <a:t>Knowledge distillation: using a larger network to teach a smaller network. </a:t>
            </a:r>
          </a:p>
          <a:p>
            <a:pPr algn="l" rtl="0"/>
            <a:r>
              <a:rPr lang="en-US" sz="2800" dirty="0"/>
              <a:t>Internal: zero shot and one shot learning</a:t>
            </a:r>
          </a:p>
        </p:txBody>
      </p:sp>
    </p:spTree>
    <p:extLst>
      <p:ext uri="{BB962C8B-B14F-4D97-AF65-F5344CB8AC3E}">
        <p14:creationId xmlns:p14="http://schemas.microsoft.com/office/powerpoint/2010/main" val="933654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6C8EAEF-7EED-B91A-37BD-077541C64C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2411724"/>
          </a:xfrm>
        </p:spPr>
        <p:txBody>
          <a:bodyPr>
            <a:normAutofit/>
          </a:bodyPr>
          <a:lstStyle/>
          <a:p>
            <a:pPr algn="l" rtl="0"/>
            <a:r>
              <a:rPr lang="en-US" sz="3200" dirty="0"/>
              <a:t>Build small models with low latency and minimal damage to accuracy</a:t>
            </a:r>
          </a:p>
          <a:p>
            <a:pPr marL="0" indent="0" algn="l" rtl="0">
              <a:buNone/>
            </a:pPr>
            <a:r>
              <a:rPr lang="en-US" sz="3200" dirty="0"/>
              <a:t>These models are called </a:t>
            </a:r>
            <a:r>
              <a:rPr lang="en-US" sz="3200" dirty="0" err="1"/>
              <a:t>MobileNets</a:t>
            </a:r>
            <a:endParaRPr lang="en-US" sz="3200" dirty="0"/>
          </a:p>
        </p:txBody>
      </p:sp>
      <p:sp>
        <p:nvSpPr>
          <p:cNvPr id="5" name="כותרת 4">
            <a:extLst>
              <a:ext uri="{FF2B5EF4-FFF2-40B4-BE49-F238E27FC236}">
                <a16:creationId xmlns:a16="http://schemas.microsoft.com/office/drawing/2014/main" id="{9F6F9418-962B-7FEE-CD3A-7C774EE4B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/>
              <a:t>The purpose</a:t>
            </a:r>
            <a:endParaRPr lang="he-IL" dirty="0"/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497A60CC-2DD4-8CFC-D529-5FD2E931FF0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19885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3" name="Picture 2">
            <a:extLst>
              <a:ext uri="{FF2B5EF4-FFF2-40B4-BE49-F238E27FC236}">
                <a16:creationId xmlns:a16="http://schemas.microsoft.com/office/drawing/2014/main" id="{9EB19A0D-88ED-4EC7-B012-FDA45662F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164" name="Group 4104">
            <a:extLst>
              <a:ext uri="{FF2B5EF4-FFF2-40B4-BE49-F238E27FC236}">
                <a16:creationId xmlns:a16="http://schemas.microsoft.com/office/drawing/2014/main" id="{039C885C-7507-48BC-8DA5-9B9A8A3B2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4106" name="Rectangle 5">
              <a:extLst>
                <a:ext uri="{FF2B5EF4-FFF2-40B4-BE49-F238E27FC236}">
                  <a16:creationId xmlns:a16="http://schemas.microsoft.com/office/drawing/2014/main" id="{80315E80-D09C-4AAC-A1AA-6416ADD0A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07" name="Freeform 6">
              <a:extLst>
                <a:ext uri="{FF2B5EF4-FFF2-40B4-BE49-F238E27FC236}">
                  <a16:creationId xmlns:a16="http://schemas.microsoft.com/office/drawing/2014/main" id="{464D5536-A035-4505-AF73-4F7CAE4882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08" name="Freeform 7">
              <a:extLst>
                <a:ext uri="{FF2B5EF4-FFF2-40B4-BE49-F238E27FC236}">
                  <a16:creationId xmlns:a16="http://schemas.microsoft.com/office/drawing/2014/main" id="{81218E36-F40D-459F-A201-0A62E0FA5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09" name="Rectangle 8">
              <a:extLst>
                <a:ext uri="{FF2B5EF4-FFF2-40B4-BE49-F238E27FC236}">
                  <a16:creationId xmlns:a16="http://schemas.microsoft.com/office/drawing/2014/main" id="{5B53825A-3A84-4E26-A19D-A61548B6A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10" name="Freeform 9">
              <a:extLst>
                <a:ext uri="{FF2B5EF4-FFF2-40B4-BE49-F238E27FC236}">
                  <a16:creationId xmlns:a16="http://schemas.microsoft.com/office/drawing/2014/main" id="{AD90489C-7868-4D44-828E-5BD078E1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11" name="Freeform 10">
              <a:extLst>
                <a:ext uri="{FF2B5EF4-FFF2-40B4-BE49-F238E27FC236}">
                  <a16:creationId xmlns:a16="http://schemas.microsoft.com/office/drawing/2014/main" id="{98ED0810-C456-43E0-A430-4BF3E84BB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12" name="Freeform 11">
              <a:extLst>
                <a:ext uri="{FF2B5EF4-FFF2-40B4-BE49-F238E27FC236}">
                  <a16:creationId xmlns:a16="http://schemas.microsoft.com/office/drawing/2014/main" id="{E5A0D863-274E-498B-A757-EE462B7CF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13" name="Freeform 12">
              <a:extLst>
                <a:ext uri="{FF2B5EF4-FFF2-40B4-BE49-F238E27FC236}">
                  <a16:creationId xmlns:a16="http://schemas.microsoft.com/office/drawing/2014/main" id="{B7819E45-002E-4BE7-9D91-AF82D3776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14" name="Freeform 13">
              <a:extLst>
                <a:ext uri="{FF2B5EF4-FFF2-40B4-BE49-F238E27FC236}">
                  <a16:creationId xmlns:a16="http://schemas.microsoft.com/office/drawing/2014/main" id="{8B2A702D-53E8-4674-87E0-CA1F7E5627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15" name="Freeform 14">
              <a:extLst>
                <a:ext uri="{FF2B5EF4-FFF2-40B4-BE49-F238E27FC236}">
                  <a16:creationId xmlns:a16="http://schemas.microsoft.com/office/drawing/2014/main" id="{451CEEF2-55A9-4CDF-BB69-2D07031F0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16" name="Freeform 15">
              <a:extLst>
                <a:ext uri="{FF2B5EF4-FFF2-40B4-BE49-F238E27FC236}">
                  <a16:creationId xmlns:a16="http://schemas.microsoft.com/office/drawing/2014/main" id="{DCEC5350-68CD-460C-999B-A6055EA50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17" name="Freeform 16">
              <a:extLst>
                <a:ext uri="{FF2B5EF4-FFF2-40B4-BE49-F238E27FC236}">
                  <a16:creationId xmlns:a16="http://schemas.microsoft.com/office/drawing/2014/main" id="{26945734-B592-423F-BCF3-8ED922746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18" name="Freeform 17">
              <a:extLst>
                <a:ext uri="{FF2B5EF4-FFF2-40B4-BE49-F238E27FC236}">
                  <a16:creationId xmlns:a16="http://schemas.microsoft.com/office/drawing/2014/main" id="{D6FF6791-D332-4D35-90E0-42011DF40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19" name="Freeform 18">
              <a:extLst>
                <a:ext uri="{FF2B5EF4-FFF2-40B4-BE49-F238E27FC236}">
                  <a16:creationId xmlns:a16="http://schemas.microsoft.com/office/drawing/2014/main" id="{B1ED9C0C-0AD0-4F60-BB85-02B00AFE7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20" name="Freeform 19">
              <a:extLst>
                <a:ext uri="{FF2B5EF4-FFF2-40B4-BE49-F238E27FC236}">
                  <a16:creationId xmlns:a16="http://schemas.microsoft.com/office/drawing/2014/main" id="{E202B26B-3FB3-4127-9295-F6E24A75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21" name="Freeform 20">
              <a:extLst>
                <a:ext uri="{FF2B5EF4-FFF2-40B4-BE49-F238E27FC236}">
                  <a16:creationId xmlns:a16="http://schemas.microsoft.com/office/drawing/2014/main" id="{A9B0C70B-3686-4190-8592-736E11AB4D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22" name="Freeform 21">
              <a:extLst>
                <a:ext uri="{FF2B5EF4-FFF2-40B4-BE49-F238E27FC236}">
                  <a16:creationId xmlns:a16="http://schemas.microsoft.com/office/drawing/2014/main" id="{3DCD01FB-20E8-42C3-AFE9-DFD3F426A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23" name="Freeform 22">
              <a:extLst>
                <a:ext uri="{FF2B5EF4-FFF2-40B4-BE49-F238E27FC236}">
                  <a16:creationId xmlns:a16="http://schemas.microsoft.com/office/drawing/2014/main" id="{E18D3AEB-E104-4243-893A-880F9A3C4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24" name="Freeform 23">
              <a:extLst>
                <a:ext uri="{FF2B5EF4-FFF2-40B4-BE49-F238E27FC236}">
                  <a16:creationId xmlns:a16="http://schemas.microsoft.com/office/drawing/2014/main" id="{25B79020-576E-46E2-BDDD-3D93C9DD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25" name="Freeform 24">
              <a:extLst>
                <a:ext uri="{FF2B5EF4-FFF2-40B4-BE49-F238E27FC236}">
                  <a16:creationId xmlns:a16="http://schemas.microsoft.com/office/drawing/2014/main" id="{F9BE123C-99CB-4F9F-B6AD-D78B41011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26" name="Freeform 25">
              <a:extLst>
                <a:ext uri="{FF2B5EF4-FFF2-40B4-BE49-F238E27FC236}">
                  <a16:creationId xmlns:a16="http://schemas.microsoft.com/office/drawing/2014/main" id="{2652409A-0FBC-471C-8070-735AA2D18C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27" name="Freeform 26">
              <a:extLst>
                <a:ext uri="{FF2B5EF4-FFF2-40B4-BE49-F238E27FC236}">
                  <a16:creationId xmlns:a16="http://schemas.microsoft.com/office/drawing/2014/main" id="{A7B0AC30-BECB-435E-B184-5893DAF4CF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28" name="Freeform 27">
              <a:extLst>
                <a:ext uri="{FF2B5EF4-FFF2-40B4-BE49-F238E27FC236}">
                  <a16:creationId xmlns:a16="http://schemas.microsoft.com/office/drawing/2014/main" id="{209F3AA3-0D92-49EA-8E9E-E85193591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29" name="Freeform 28">
              <a:extLst>
                <a:ext uri="{FF2B5EF4-FFF2-40B4-BE49-F238E27FC236}">
                  <a16:creationId xmlns:a16="http://schemas.microsoft.com/office/drawing/2014/main" id="{96C003E9-8BC2-48CC-ABF7-540233FDB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30" name="Freeform 29">
              <a:extLst>
                <a:ext uri="{FF2B5EF4-FFF2-40B4-BE49-F238E27FC236}">
                  <a16:creationId xmlns:a16="http://schemas.microsoft.com/office/drawing/2014/main" id="{13BDD8BA-D378-486C-AAC9-F4BC3E856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31" name="Freeform 30">
              <a:extLst>
                <a:ext uri="{FF2B5EF4-FFF2-40B4-BE49-F238E27FC236}">
                  <a16:creationId xmlns:a16="http://schemas.microsoft.com/office/drawing/2014/main" id="{04C38930-9B92-429B-915A-D0198D6AC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32" name="Freeform 31">
              <a:extLst>
                <a:ext uri="{FF2B5EF4-FFF2-40B4-BE49-F238E27FC236}">
                  <a16:creationId xmlns:a16="http://schemas.microsoft.com/office/drawing/2014/main" id="{32660743-42C8-4FFB-A77B-66678E1E1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33" name="Freeform 32">
              <a:extLst>
                <a:ext uri="{FF2B5EF4-FFF2-40B4-BE49-F238E27FC236}">
                  <a16:creationId xmlns:a16="http://schemas.microsoft.com/office/drawing/2014/main" id="{6B242301-66B7-4876-B23A-1B97410A5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34" name="Rectangle 33">
              <a:extLst>
                <a:ext uri="{FF2B5EF4-FFF2-40B4-BE49-F238E27FC236}">
                  <a16:creationId xmlns:a16="http://schemas.microsoft.com/office/drawing/2014/main" id="{B05C5127-C481-4571-9E17-90305CA0A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35" name="Freeform 34">
              <a:extLst>
                <a:ext uri="{FF2B5EF4-FFF2-40B4-BE49-F238E27FC236}">
                  <a16:creationId xmlns:a16="http://schemas.microsoft.com/office/drawing/2014/main" id="{BC0F1F06-EBE2-4919-A902-A503E384D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36" name="Freeform 35">
              <a:extLst>
                <a:ext uri="{FF2B5EF4-FFF2-40B4-BE49-F238E27FC236}">
                  <a16:creationId xmlns:a16="http://schemas.microsoft.com/office/drawing/2014/main" id="{2B2E1C8D-A953-4AED-8346-C34CFE3BE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37" name="Freeform 36">
              <a:extLst>
                <a:ext uri="{FF2B5EF4-FFF2-40B4-BE49-F238E27FC236}">
                  <a16:creationId xmlns:a16="http://schemas.microsoft.com/office/drawing/2014/main" id="{8F150D6E-EB09-41AD-93BE-BF543BE36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38" name="Freeform 37">
              <a:extLst>
                <a:ext uri="{FF2B5EF4-FFF2-40B4-BE49-F238E27FC236}">
                  <a16:creationId xmlns:a16="http://schemas.microsoft.com/office/drawing/2014/main" id="{AE3633FE-8FF6-4FC3-8422-483E7FAED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39" name="Freeform 38">
              <a:extLst>
                <a:ext uri="{FF2B5EF4-FFF2-40B4-BE49-F238E27FC236}">
                  <a16:creationId xmlns:a16="http://schemas.microsoft.com/office/drawing/2014/main" id="{D233BC09-3785-4EA9-A80F-699EABFCD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40" name="Freeform 39">
              <a:extLst>
                <a:ext uri="{FF2B5EF4-FFF2-40B4-BE49-F238E27FC236}">
                  <a16:creationId xmlns:a16="http://schemas.microsoft.com/office/drawing/2014/main" id="{DEFAAC70-9A33-41C4-9960-80B056E47F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41" name="Freeform 40">
              <a:extLst>
                <a:ext uri="{FF2B5EF4-FFF2-40B4-BE49-F238E27FC236}">
                  <a16:creationId xmlns:a16="http://schemas.microsoft.com/office/drawing/2014/main" id="{FE1B6380-FA49-4E35-B2EB-BC1D322A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42" name="Freeform 41">
              <a:extLst>
                <a:ext uri="{FF2B5EF4-FFF2-40B4-BE49-F238E27FC236}">
                  <a16:creationId xmlns:a16="http://schemas.microsoft.com/office/drawing/2014/main" id="{F578AFE9-69B9-4FE3-A349-4640D49A5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43" name="Freeform 42">
              <a:extLst>
                <a:ext uri="{FF2B5EF4-FFF2-40B4-BE49-F238E27FC236}">
                  <a16:creationId xmlns:a16="http://schemas.microsoft.com/office/drawing/2014/main" id="{49C01CF4-73AC-40B8-8AA5-60072CBB34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44" name="Freeform 43">
              <a:extLst>
                <a:ext uri="{FF2B5EF4-FFF2-40B4-BE49-F238E27FC236}">
                  <a16:creationId xmlns:a16="http://schemas.microsoft.com/office/drawing/2014/main" id="{B4DA1C3D-282A-4010-9263-E2F62D79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45" name="Freeform 44">
              <a:extLst>
                <a:ext uri="{FF2B5EF4-FFF2-40B4-BE49-F238E27FC236}">
                  <a16:creationId xmlns:a16="http://schemas.microsoft.com/office/drawing/2014/main" id="{52475A43-7A28-4A0F-BA58-C070BB882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46" name="Rectangle 45">
              <a:extLst>
                <a:ext uri="{FF2B5EF4-FFF2-40B4-BE49-F238E27FC236}">
                  <a16:creationId xmlns:a16="http://schemas.microsoft.com/office/drawing/2014/main" id="{0C7241CC-AC61-4580-A46E-C217B329EB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47" name="Freeform 46">
              <a:extLst>
                <a:ext uri="{FF2B5EF4-FFF2-40B4-BE49-F238E27FC236}">
                  <a16:creationId xmlns:a16="http://schemas.microsoft.com/office/drawing/2014/main" id="{584FF8AA-E75D-483B-A344-7022541CF8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48" name="Freeform 47">
              <a:extLst>
                <a:ext uri="{FF2B5EF4-FFF2-40B4-BE49-F238E27FC236}">
                  <a16:creationId xmlns:a16="http://schemas.microsoft.com/office/drawing/2014/main" id="{AFF0ABD2-8247-432E-9F13-CCB7D0E62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49" name="Freeform 48">
              <a:extLst>
                <a:ext uri="{FF2B5EF4-FFF2-40B4-BE49-F238E27FC236}">
                  <a16:creationId xmlns:a16="http://schemas.microsoft.com/office/drawing/2014/main" id="{8779D639-A8BE-46A3-BF82-B0498C363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50" name="Freeform 49">
              <a:extLst>
                <a:ext uri="{FF2B5EF4-FFF2-40B4-BE49-F238E27FC236}">
                  <a16:creationId xmlns:a16="http://schemas.microsoft.com/office/drawing/2014/main" id="{62C75AD3-B601-4AB8-A449-C0375B263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51" name="Freeform 50">
              <a:extLst>
                <a:ext uri="{FF2B5EF4-FFF2-40B4-BE49-F238E27FC236}">
                  <a16:creationId xmlns:a16="http://schemas.microsoft.com/office/drawing/2014/main" id="{7CEBAD4A-BB32-451F-B1E1-48D6F52EB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52" name="Freeform 51">
              <a:extLst>
                <a:ext uri="{FF2B5EF4-FFF2-40B4-BE49-F238E27FC236}">
                  <a16:creationId xmlns:a16="http://schemas.microsoft.com/office/drawing/2014/main" id="{9EA19F7F-29F8-4DF4-AB9B-C4D507FA7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53" name="Freeform 52">
              <a:extLst>
                <a:ext uri="{FF2B5EF4-FFF2-40B4-BE49-F238E27FC236}">
                  <a16:creationId xmlns:a16="http://schemas.microsoft.com/office/drawing/2014/main" id="{9A6E14CB-BA29-40ED-B9E1-9AF554AFD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54" name="Freeform 53">
              <a:extLst>
                <a:ext uri="{FF2B5EF4-FFF2-40B4-BE49-F238E27FC236}">
                  <a16:creationId xmlns:a16="http://schemas.microsoft.com/office/drawing/2014/main" id="{384A67CA-9AF3-4473-9BC7-2C48C4326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55" name="Freeform 54">
              <a:extLst>
                <a:ext uri="{FF2B5EF4-FFF2-40B4-BE49-F238E27FC236}">
                  <a16:creationId xmlns:a16="http://schemas.microsoft.com/office/drawing/2014/main" id="{9DE1AF00-9D03-4DFB-B862-C8665962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56" name="Freeform 55">
              <a:extLst>
                <a:ext uri="{FF2B5EF4-FFF2-40B4-BE49-F238E27FC236}">
                  <a16:creationId xmlns:a16="http://schemas.microsoft.com/office/drawing/2014/main" id="{03D15E32-C507-4B36-B9AB-BD0A1AEBD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57" name="Freeform 56">
              <a:extLst>
                <a:ext uri="{FF2B5EF4-FFF2-40B4-BE49-F238E27FC236}">
                  <a16:creationId xmlns:a16="http://schemas.microsoft.com/office/drawing/2014/main" id="{978B3024-1C05-4858-A919-0ABF75EF71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58" name="Freeform 57">
              <a:extLst>
                <a:ext uri="{FF2B5EF4-FFF2-40B4-BE49-F238E27FC236}">
                  <a16:creationId xmlns:a16="http://schemas.microsoft.com/office/drawing/2014/main" id="{04B0C1D6-8B63-4D35-83C5-5D433119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59" name="Freeform 58">
              <a:extLst>
                <a:ext uri="{FF2B5EF4-FFF2-40B4-BE49-F238E27FC236}">
                  <a16:creationId xmlns:a16="http://schemas.microsoft.com/office/drawing/2014/main" id="{C0409678-BF82-43B2-8F95-46A5A0E18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C64FCAF9-E997-6D59-5909-D0FFF8B92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6300" y="998538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n-US" sz="4400" dirty="0"/>
              <a:t>Width of neural network</a:t>
            </a:r>
          </a:p>
        </p:txBody>
      </p:sp>
      <p:sp>
        <p:nvSpPr>
          <p:cNvPr id="4165" name="Round Diagonal Corner Rectangle 6">
            <a:extLst>
              <a:ext uri="{FF2B5EF4-FFF2-40B4-BE49-F238E27FC236}">
                <a16:creationId xmlns:a16="http://schemas.microsoft.com/office/drawing/2014/main" id="{E0CFC9FD-365D-4CE7-AD41-1D096107F1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Neural Network Machine Learning Algorithm From Scratch in Python | by  Dhiraj K | The Startup | Medium">
            <a:extLst>
              <a:ext uri="{FF2B5EF4-FFF2-40B4-BE49-F238E27FC236}">
                <a16:creationId xmlns:a16="http://schemas.microsoft.com/office/drawing/2014/main" id="{37FBE381-10E3-DAA3-567B-EF9DE4558D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16200000">
            <a:off x="-56456" y="1962699"/>
            <a:ext cx="5181926" cy="2992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5EA8B4DE-62F6-361A-7173-3E79972331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4327687" y="1942268"/>
            <a:ext cx="3155786" cy="2974328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564264C0-0468-30A8-D9CA-790E816C97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2353191" y="4709290"/>
            <a:ext cx="2191636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814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B7488A6-D9FB-1A5A-58BD-393497038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494248"/>
            <a:ext cx="9905998" cy="1478570"/>
          </a:xfrm>
        </p:spPr>
        <p:txBody>
          <a:bodyPr/>
          <a:lstStyle/>
          <a:p>
            <a:pPr rtl="0"/>
            <a:r>
              <a:rPr lang="en-US" sz="3600" dirty="0"/>
              <a:t>Depth of neural network</a:t>
            </a:r>
            <a:br>
              <a:rPr lang="en-US" sz="3600" dirty="0"/>
            </a:br>
            <a:endParaRPr lang="he-IL" dirty="0"/>
          </a:p>
        </p:txBody>
      </p:sp>
      <p:pic>
        <p:nvPicPr>
          <p:cNvPr id="3076" name="Picture 4" descr="Shallow MLP vs deep MLP [57] | Download Scientific Diagram">
            <a:extLst>
              <a:ext uri="{FF2B5EF4-FFF2-40B4-BE49-F238E27FC236}">
                <a16:creationId xmlns:a16="http://schemas.microsoft.com/office/drawing/2014/main" id="{8A5917BB-25D4-38B4-88CF-273E9760AD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171"/>
          <a:stretch/>
        </p:blipFill>
        <p:spPr bwMode="auto">
          <a:xfrm>
            <a:off x="632146" y="1706796"/>
            <a:ext cx="10927707" cy="322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CEDC224D-AFC5-E5A3-E672-05E4290069D0}"/>
              </a:ext>
            </a:extLst>
          </p:cNvPr>
          <p:cNvSpPr txBox="1"/>
          <p:nvPr/>
        </p:nvSpPr>
        <p:spPr>
          <a:xfrm>
            <a:off x="1477537" y="5151204"/>
            <a:ext cx="3189249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dirty="0"/>
              <a:t>shallow network</a:t>
            </a:r>
            <a:endParaRPr lang="he-IL" sz="3200" dirty="0"/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E5AB4D1C-C3AB-1D1E-C63E-EB842B94BF26}"/>
              </a:ext>
            </a:extLst>
          </p:cNvPr>
          <p:cNvSpPr txBox="1"/>
          <p:nvPr/>
        </p:nvSpPr>
        <p:spPr>
          <a:xfrm>
            <a:off x="6768792" y="5151203"/>
            <a:ext cx="3624146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dirty="0"/>
              <a:t>deep network</a:t>
            </a:r>
            <a:endParaRPr lang="he-IL" sz="3200" dirty="0"/>
          </a:p>
        </p:txBody>
      </p:sp>
    </p:spTree>
    <p:extLst>
      <p:ext uri="{BB962C8B-B14F-4D97-AF65-F5344CB8AC3E}">
        <p14:creationId xmlns:p14="http://schemas.microsoft.com/office/powerpoint/2010/main" val="1440498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1B3C587-E511-880C-DB70-E666FE58D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888" y="440098"/>
            <a:ext cx="10790933" cy="1478570"/>
          </a:xfrm>
        </p:spPr>
        <p:txBody>
          <a:bodyPr/>
          <a:lstStyle/>
          <a:p>
            <a:r>
              <a:rPr lang="en-US" dirty="0"/>
              <a:t>Resolution of image</a:t>
            </a:r>
            <a:endParaRPr lang="he-IL" dirty="0"/>
          </a:p>
        </p:txBody>
      </p:sp>
      <p:pic>
        <p:nvPicPr>
          <p:cNvPr id="1026" name="Picture 2" descr="Image Super-Resolution Using EDSR and WDSR | by Sumit Tagadiya |  MLearning.ai | Medium">
            <a:extLst>
              <a:ext uri="{FF2B5EF4-FFF2-40B4-BE49-F238E27FC236}">
                <a16:creationId xmlns:a16="http://schemas.microsoft.com/office/drawing/2014/main" id="{FD2D7BBF-7E64-0285-C0DB-8635B3AC45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86" t="6502"/>
          <a:stretch/>
        </p:blipFill>
        <p:spPr bwMode="auto">
          <a:xfrm>
            <a:off x="6370320" y="2475645"/>
            <a:ext cx="3411664" cy="3223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Image Super-Resolution Using EDSR and WDSR | by Sumit Tagadiya |  MLearning.ai | Medium">
            <a:extLst>
              <a:ext uri="{FF2B5EF4-FFF2-40B4-BE49-F238E27FC236}">
                <a16:creationId xmlns:a16="http://schemas.microsoft.com/office/drawing/2014/main" id="{685F8EAA-E316-A3FE-D527-88DA8E90FE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61" t="6502" r="33525"/>
          <a:stretch/>
        </p:blipFill>
        <p:spPr bwMode="auto">
          <a:xfrm>
            <a:off x="2035112" y="2947699"/>
            <a:ext cx="2097976" cy="1982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חץ: למטה 3">
            <a:extLst>
              <a:ext uri="{FF2B5EF4-FFF2-40B4-BE49-F238E27FC236}">
                <a16:creationId xmlns:a16="http://schemas.microsoft.com/office/drawing/2014/main" id="{68567678-9200-8166-1FBE-CCFDD788A732}"/>
              </a:ext>
            </a:extLst>
          </p:cNvPr>
          <p:cNvSpPr/>
          <p:nvPr/>
        </p:nvSpPr>
        <p:spPr>
          <a:xfrm rot="5400000">
            <a:off x="4722875" y="3416591"/>
            <a:ext cx="993649" cy="1018468"/>
          </a:xfrm>
          <a:prstGeom prst="downArrow">
            <a:avLst/>
          </a:prstGeom>
          <a:solidFill>
            <a:schemeClr val="bg1">
              <a:lumMod val="50000"/>
              <a:lumOff val="5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587699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onvolutional Neural Network Explained">
            <a:extLst>
              <a:ext uri="{FF2B5EF4-FFF2-40B4-BE49-F238E27FC236}">
                <a16:creationId xmlns:a16="http://schemas.microsoft.com/office/drawing/2014/main" id="{15BF81C1-D0C1-7F3A-8768-1325C12A5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663" y="1257502"/>
            <a:ext cx="11036673" cy="321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07547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מעגל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TM04033919[[fn=מעגל]]</Template>
  <TotalTime>7330</TotalTime>
  <Words>1189</Words>
  <Application>Microsoft Office PowerPoint</Application>
  <PresentationFormat>מסך רחב</PresentationFormat>
  <Paragraphs>135</Paragraphs>
  <Slides>30</Slides>
  <Notes>13</Notes>
  <HiddenSlides>2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30</vt:i4>
      </vt:variant>
    </vt:vector>
  </HeadingPairs>
  <TitlesOfParts>
    <vt:vector size="35" baseType="lpstr">
      <vt:lpstr>Arial</vt:lpstr>
      <vt:lpstr>Calibri</vt:lpstr>
      <vt:lpstr>Cambria Math</vt:lpstr>
      <vt:lpstr>Tw Cen MT</vt:lpstr>
      <vt:lpstr>מעגל</vt:lpstr>
      <vt:lpstr>MobileNets: Efficient Convolutional Neural Networks for Mobile Vision Applications</vt:lpstr>
      <vt:lpstr>Deep &amp; wide neural network</vt:lpstr>
      <vt:lpstr>The problem:</vt:lpstr>
      <vt:lpstr>Prior Work </vt:lpstr>
      <vt:lpstr>The purpose</vt:lpstr>
      <vt:lpstr>Width of neural network</vt:lpstr>
      <vt:lpstr>Depth of neural network </vt:lpstr>
      <vt:lpstr>Resolution of image</vt:lpstr>
      <vt:lpstr>מצגת של PowerPoint‏</vt:lpstr>
      <vt:lpstr>MobileNet Architecture </vt:lpstr>
      <vt:lpstr>מצגת של PowerPoint‏</vt:lpstr>
      <vt:lpstr>מצגת של PowerPoint‏</vt:lpstr>
      <vt:lpstr>depthwise convolution </vt:lpstr>
      <vt:lpstr>Pointwise convolution </vt:lpstr>
      <vt:lpstr>מצגת של PowerPoint‏</vt:lpstr>
      <vt:lpstr>1. Depthwise Separable Convolution  </vt:lpstr>
      <vt:lpstr>מצגת של PowerPoint‏</vt:lpstr>
      <vt:lpstr>Network Structure</vt:lpstr>
      <vt:lpstr>2. Width Multiplier: Thinner Models</vt:lpstr>
      <vt:lpstr>מצגת של PowerPoint‏</vt:lpstr>
      <vt:lpstr>3. Resolution Multiplier: Reduced Representation</vt:lpstr>
      <vt:lpstr>3. Resolution Multiplier: Reduced Representation</vt:lpstr>
      <vt:lpstr>מצגת של PowerPoint‏</vt:lpstr>
      <vt:lpstr>Experiments</vt:lpstr>
      <vt:lpstr>מצגת של PowerPoint‏</vt:lpstr>
      <vt:lpstr>compares full MobileNet to  the original GoogleNet and VGG16. </vt:lpstr>
      <vt:lpstr>מצגת של PowerPoint‏</vt:lpstr>
      <vt:lpstr>Fine Grained Recognition</vt:lpstr>
      <vt:lpstr>Summary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MobileNets: Efficient Convolutional Neural Networks for Mobile Vision Applications</dc:title>
  <dc:creator>טליה מיזליש</dc:creator>
  <cp:lastModifiedBy>טליה מיזליש</cp:lastModifiedBy>
  <cp:revision>10</cp:revision>
  <dcterms:created xsi:type="dcterms:W3CDTF">2023-04-17T04:44:55Z</dcterms:created>
  <dcterms:modified xsi:type="dcterms:W3CDTF">2023-05-02T11:23:30Z</dcterms:modified>
</cp:coreProperties>
</file>

<file path=docProps/thumbnail.jpeg>
</file>